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91" r:id="rId5"/>
    <p:sldMasterId id="2147483692" r:id="rId6"/>
    <p:sldMasterId id="2147483693" r:id="rId7"/>
    <p:sldMasterId id="2147483694"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B5F0E89-8DC4-45F8-BE0B-2C359C6CF3CA}">
  <a:tblStyle styleId="{6B5F0E89-8DC4-45F8-BE0B-2C359C6CF3C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C7278B38-E597-4D53-B983-B8391FA06A06}"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209"/>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0.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slide" Target="slides/slide26.xml"/><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37" Type="http://schemas.openxmlformats.org/officeDocument/2006/relationships/slide" Target="slides/slide28.xml"/><Relationship Id="rId14" Type="http://schemas.openxmlformats.org/officeDocument/2006/relationships/slide" Target="slides/slide5.xml"/><Relationship Id="rId36" Type="http://schemas.openxmlformats.org/officeDocument/2006/relationships/slide" Target="slides/slide27.xml"/><Relationship Id="rId17" Type="http://schemas.openxmlformats.org/officeDocument/2006/relationships/slide" Target="slides/slide8.xml"/><Relationship Id="rId16" Type="http://schemas.openxmlformats.org/officeDocument/2006/relationships/slide" Target="slides/slide7.xml"/><Relationship Id="rId38" Type="http://schemas.openxmlformats.org/officeDocument/2006/relationships/slide" Target="slides/slide29.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8"/>
          </a:xfrm>
          <a:prstGeom prst="rect">
            <a:avLst/>
          </a:prstGeom>
          <a:noFill/>
          <a:ln>
            <a:noFill/>
          </a:ln>
        </p:spPr>
        <p:txBody>
          <a:bodyPr anchorCtr="0" anchor="t" bIns="46575" lIns="93150" spcFirstLastPara="1" rIns="93150"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4" name="Google Shape;4;n"/>
          <p:cNvSpPr txBox="1"/>
          <p:nvPr>
            <p:ph idx="10" type="dt"/>
          </p:nvPr>
        </p:nvSpPr>
        <p:spPr>
          <a:xfrm>
            <a:off x="3970338" y="0"/>
            <a:ext cx="3038475" cy="465138"/>
          </a:xfrm>
          <a:prstGeom prst="rect">
            <a:avLst/>
          </a:prstGeom>
          <a:noFill/>
          <a:ln>
            <a:noFill/>
          </a:ln>
        </p:spPr>
        <p:txBody>
          <a:bodyPr anchorCtr="0" anchor="t" bIns="46575" lIns="93150" spcFirstLastPara="1" rIns="93150"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5138"/>
          </a:xfrm>
          <a:prstGeom prst="rect">
            <a:avLst/>
          </a:prstGeom>
          <a:noFill/>
          <a:ln>
            <a:noFill/>
          </a:ln>
        </p:spPr>
        <p:txBody>
          <a:bodyPr anchorCtr="0" anchor="b" bIns="46575" lIns="93150" spcFirstLastPara="1" rIns="93150"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8" name="Google Shape;8;n"/>
          <p:cNvSpPr txBox="1"/>
          <p:nvPr>
            <p:ph idx="12" type="sldNum"/>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3" name="Google Shape;283;p1: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Google Shape;464;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65" name="Google Shape;465;p10: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466" name="Google Shape;466;p10: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467" name="Google Shape;467;p10: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1" name="Shape 471"/>
        <p:cNvGrpSpPr/>
        <p:nvPr/>
      </p:nvGrpSpPr>
      <p:grpSpPr>
        <a:xfrm>
          <a:off x="0" y="0"/>
          <a:ext cx="0" cy="0"/>
          <a:chOff x="0" y="0"/>
          <a:chExt cx="0" cy="0"/>
        </a:xfrm>
      </p:grpSpPr>
      <p:sp>
        <p:nvSpPr>
          <p:cNvPr id="472" name="Google Shape;472;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73" name="Google Shape;473;p11: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8" name="Shape 478"/>
        <p:cNvGrpSpPr/>
        <p:nvPr/>
      </p:nvGrpSpPr>
      <p:grpSpPr>
        <a:xfrm>
          <a:off x="0" y="0"/>
          <a:ext cx="0" cy="0"/>
          <a:chOff x="0" y="0"/>
          <a:chExt cx="0" cy="0"/>
        </a:xfrm>
      </p:grpSpPr>
      <p:sp>
        <p:nvSpPr>
          <p:cNvPr id="479" name="Google Shape;479;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80" name="Google Shape;480;p12: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
        <p:nvSpPr>
          <p:cNvPr id="481" name="Google Shape;481;p12: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482" name="Google Shape;482;p12: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Google Shape;488;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89" name="Google Shape;489;p13: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
        <p:nvSpPr>
          <p:cNvPr id="490" name="Google Shape;490;p13: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491" name="Google Shape;491;p13: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7" name="Shape 497"/>
        <p:cNvGrpSpPr/>
        <p:nvPr/>
      </p:nvGrpSpPr>
      <p:grpSpPr>
        <a:xfrm>
          <a:off x="0" y="0"/>
          <a:ext cx="0" cy="0"/>
          <a:chOff x="0" y="0"/>
          <a:chExt cx="0" cy="0"/>
        </a:xfrm>
      </p:grpSpPr>
      <p:sp>
        <p:nvSpPr>
          <p:cNvPr id="498" name="Google Shape;498;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99" name="Google Shape;499;p14: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6" name="Shape 506"/>
        <p:cNvGrpSpPr/>
        <p:nvPr/>
      </p:nvGrpSpPr>
      <p:grpSpPr>
        <a:xfrm>
          <a:off x="0" y="0"/>
          <a:ext cx="0" cy="0"/>
          <a:chOff x="0" y="0"/>
          <a:chExt cx="0" cy="0"/>
        </a:xfrm>
      </p:grpSpPr>
      <p:sp>
        <p:nvSpPr>
          <p:cNvPr id="507" name="Google Shape;507;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8" name="Google Shape;508;p15: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509" name="Google Shape;509;p15: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510" name="Google Shape;510;p15: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4" name="Shape 514"/>
        <p:cNvGrpSpPr/>
        <p:nvPr/>
      </p:nvGrpSpPr>
      <p:grpSpPr>
        <a:xfrm>
          <a:off x="0" y="0"/>
          <a:ext cx="0" cy="0"/>
          <a:chOff x="0" y="0"/>
          <a:chExt cx="0" cy="0"/>
        </a:xfrm>
      </p:grpSpPr>
      <p:sp>
        <p:nvSpPr>
          <p:cNvPr id="515" name="Google Shape;515;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16" name="Google Shape;516;p16: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
        <p:nvSpPr>
          <p:cNvPr id="517" name="Google Shape;517;p16: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2" name="Shape 522"/>
        <p:cNvGrpSpPr/>
        <p:nvPr/>
      </p:nvGrpSpPr>
      <p:grpSpPr>
        <a:xfrm>
          <a:off x="0" y="0"/>
          <a:ext cx="0" cy="0"/>
          <a:chOff x="0" y="0"/>
          <a:chExt cx="0" cy="0"/>
        </a:xfrm>
      </p:grpSpPr>
      <p:sp>
        <p:nvSpPr>
          <p:cNvPr id="523" name="Google Shape;523;p1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24" name="Google Shape;524;p17: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0" name="Shape 530"/>
        <p:cNvGrpSpPr/>
        <p:nvPr/>
      </p:nvGrpSpPr>
      <p:grpSpPr>
        <a:xfrm>
          <a:off x="0" y="0"/>
          <a:ext cx="0" cy="0"/>
          <a:chOff x="0" y="0"/>
          <a:chExt cx="0" cy="0"/>
        </a:xfrm>
      </p:grpSpPr>
      <p:sp>
        <p:nvSpPr>
          <p:cNvPr id="531" name="Google Shape;531;p1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32" name="Google Shape;532;p18: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533" name="Google Shape;533;p18: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534" name="Google Shape;534;p18: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8" name="Shape 538"/>
        <p:cNvGrpSpPr/>
        <p:nvPr/>
      </p:nvGrpSpPr>
      <p:grpSpPr>
        <a:xfrm>
          <a:off x="0" y="0"/>
          <a:ext cx="0" cy="0"/>
          <a:chOff x="0" y="0"/>
          <a:chExt cx="0" cy="0"/>
        </a:xfrm>
      </p:grpSpPr>
      <p:sp>
        <p:nvSpPr>
          <p:cNvPr id="539" name="Google Shape;539;p1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40" name="Google Shape;540;p19: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
        <p:nvSpPr>
          <p:cNvPr id="541" name="Google Shape;541;p19: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5" name="Google Shape;295;p2:notes"/>
          <p:cNvSpPr txBox="1"/>
          <p:nvPr/>
        </p:nvSpPr>
        <p:spPr>
          <a:xfrm>
            <a:off x="3970338" y="8829675"/>
            <a:ext cx="3038475" cy="465138"/>
          </a:xfrm>
          <a:prstGeom prst="rect">
            <a:avLst/>
          </a:prstGeom>
          <a:noFill/>
          <a:ln>
            <a:noFill/>
          </a:ln>
        </p:spPr>
        <p:txBody>
          <a:bodyPr anchorCtr="0" anchor="b" bIns="46550" lIns="93125" spcFirstLastPara="1" rIns="93125" wrap="square" tIns="465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296" name="Google Shape;296;p2:notes"/>
          <p:cNvSpPr txBox="1"/>
          <p:nvPr/>
        </p:nvSpPr>
        <p:spPr>
          <a:xfrm>
            <a:off x="0" y="0"/>
            <a:ext cx="3038475" cy="465138"/>
          </a:xfrm>
          <a:prstGeom prst="rect">
            <a:avLst/>
          </a:prstGeom>
          <a:noFill/>
          <a:ln>
            <a:noFill/>
          </a:ln>
        </p:spPr>
        <p:txBody>
          <a:bodyPr anchorCtr="0" anchor="t" bIns="46550" lIns="93125" spcFirstLastPara="1" rIns="93125" wrap="square" tIns="4655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297" name="Google Shape;297;p2: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6" name="Shape 546"/>
        <p:cNvGrpSpPr/>
        <p:nvPr/>
      </p:nvGrpSpPr>
      <p:grpSpPr>
        <a:xfrm>
          <a:off x="0" y="0"/>
          <a:ext cx="0" cy="0"/>
          <a:chOff x="0" y="0"/>
          <a:chExt cx="0" cy="0"/>
        </a:xfrm>
      </p:grpSpPr>
      <p:sp>
        <p:nvSpPr>
          <p:cNvPr id="547" name="Google Shape;547;p2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48" name="Google Shape;548;p20: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549" name="Google Shape;549;p20: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550" name="Google Shape;550;p20: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4" name="Shape 554"/>
        <p:cNvGrpSpPr/>
        <p:nvPr/>
      </p:nvGrpSpPr>
      <p:grpSpPr>
        <a:xfrm>
          <a:off x="0" y="0"/>
          <a:ext cx="0" cy="0"/>
          <a:chOff x="0" y="0"/>
          <a:chExt cx="0" cy="0"/>
        </a:xfrm>
      </p:grpSpPr>
      <p:sp>
        <p:nvSpPr>
          <p:cNvPr id="555" name="Google Shape;555;p2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56" name="Google Shape;556;p21: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557" name="Google Shape;557;p21: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558" name="Google Shape;558;p21: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3" name="Shape 563"/>
        <p:cNvGrpSpPr/>
        <p:nvPr/>
      </p:nvGrpSpPr>
      <p:grpSpPr>
        <a:xfrm>
          <a:off x="0" y="0"/>
          <a:ext cx="0" cy="0"/>
          <a:chOff x="0" y="0"/>
          <a:chExt cx="0" cy="0"/>
        </a:xfrm>
      </p:grpSpPr>
      <p:sp>
        <p:nvSpPr>
          <p:cNvPr id="564" name="Google Shape;564;p2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65" name="Google Shape;565;p22: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7" name="Shape 577"/>
        <p:cNvGrpSpPr/>
        <p:nvPr/>
      </p:nvGrpSpPr>
      <p:grpSpPr>
        <a:xfrm>
          <a:off x="0" y="0"/>
          <a:ext cx="0" cy="0"/>
          <a:chOff x="0" y="0"/>
          <a:chExt cx="0" cy="0"/>
        </a:xfrm>
      </p:grpSpPr>
      <p:sp>
        <p:nvSpPr>
          <p:cNvPr id="578" name="Google Shape;578;p2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79" name="Google Shape;579;p23: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580" name="Google Shape;580;p23: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581" name="Google Shape;581;p23: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6" name="Shape 586"/>
        <p:cNvGrpSpPr/>
        <p:nvPr/>
      </p:nvGrpSpPr>
      <p:grpSpPr>
        <a:xfrm>
          <a:off x="0" y="0"/>
          <a:ext cx="0" cy="0"/>
          <a:chOff x="0" y="0"/>
          <a:chExt cx="0" cy="0"/>
        </a:xfrm>
      </p:grpSpPr>
      <p:sp>
        <p:nvSpPr>
          <p:cNvPr id="587" name="Google Shape;587;p2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88" name="Google Shape;588;p24: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589" name="Google Shape;589;p24: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590" name="Google Shape;590;p24: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5" name="Shape 595"/>
        <p:cNvGrpSpPr/>
        <p:nvPr/>
      </p:nvGrpSpPr>
      <p:grpSpPr>
        <a:xfrm>
          <a:off x="0" y="0"/>
          <a:ext cx="0" cy="0"/>
          <a:chOff x="0" y="0"/>
          <a:chExt cx="0" cy="0"/>
        </a:xfrm>
      </p:grpSpPr>
      <p:sp>
        <p:nvSpPr>
          <p:cNvPr id="596" name="Google Shape;596;p2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97" name="Google Shape;597;p25: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
        <p:nvSpPr>
          <p:cNvPr id="598" name="Google Shape;598;p25: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2" name="Shape 602"/>
        <p:cNvGrpSpPr/>
        <p:nvPr/>
      </p:nvGrpSpPr>
      <p:grpSpPr>
        <a:xfrm>
          <a:off x="0" y="0"/>
          <a:ext cx="0" cy="0"/>
          <a:chOff x="0" y="0"/>
          <a:chExt cx="0" cy="0"/>
        </a:xfrm>
      </p:grpSpPr>
      <p:sp>
        <p:nvSpPr>
          <p:cNvPr id="603" name="Google Shape;603;p2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04" name="Google Shape;604;p26: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605" name="Google Shape;605;p26: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606" name="Google Shape;606;p26: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0" name="Shape 610"/>
        <p:cNvGrpSpPr/>
        <p:nvPr/>
      </p:nvGrpSpPr>
      <p:grpSpPr>
        <a:xfrm>
          <a:off x="0" y="0"/>
          <a:ext cx="0" cy="0"/>
          <a:chOff x="0" y="0"/>
          <a:chExt cx="0" cy="0"/>
        </a:xfrm>
      </p:grpSpPr>
      <p:sp>
        <p:nvSpPr>
          <p:cNvPr id="611" name="Google Shape;611;p2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12" name="Google Shape;612;p27: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
        <p:nvSpPr>
          <p:cNvPr id="613" name="Google Shape;613;p27: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8" name="Shape 618"/>
        <p:cNvGrpSpPr/>
        <p:nvPr/>
      </p:nvGrpSpPr>
      <p:grpSpPr>
        <a:xfrm>
          <a:off x="0" y="0"/>
          <a:ext cx="0" cy="0"/>
          <a:chOff x="0" y="0"/>
          <a:chExt cx="0" cy="0"/>
        </a:xfrm>
      </p:grpSpPr>
      <p:sp>
        <p:nvSpPr>
          <p:cNvPr id="619" name="Google Shape;619;p2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20" name="Google Shape;620;p28: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6" name="Shape 626"/>
        <p:cNvGrpSpPr/>
        <p:nvPr/>
      </p:nvGrpSpPr>
      <p:grpSpPr>
        <a:xfrm>
          <a:off x="0" y="0"/>
          <a:ext cx="0" cy="0"/>
          <a:chOff x="0" y="0"/>
          <a:chExt cx="0" cy="0"/>
        </a:xfrm>
      </p:grpSpPr>
      <p:sp>
        <p:nvSpPr>
          <p:cNvPr id="627" name="Google Shape;627;p2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28" name="Google Shape;628;p29: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8" name="Google Shape;308;p3: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309" name="Google Shape;309;p3: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310" name="Google Shape;310;p3: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6" name="Google Shape;316;p4: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3" name="Google Shape;323;p5: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31" name="Google Shape;331;p6: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332" name="Google Shape;332;p6: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333" name="Google Shape;333;p6: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40" name="Google Shape;340;p7: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341" name="Google Shape;341;p7: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342" name="Google Shape;342;p7: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Google Shape;347;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48" name="Google Shape;348;p8: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349" name="Google Shape;349;p8: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350" name="Google Shape;350;p8: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82" name="Google Shape;382;p9:notes"/>
          <p:cNvSpPr txBox="1"/>
          <p:nvPr/>
        </p:nvSpPr>
        <p:spPr>
          <a:xfrm>
            <a:off x="3970338" y="8829675"/>
            <a:ext cx="3038475" cy="465138"/>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383" name="Google Shape;383;p9:notes"/>
          <p:cNvSpPr txBox="1"/>
          <p:nvPr/>
        </p:nvSpPr>
        <p:spPr>
          <a:xfrm>
            <a:off x="0" y="0"/>
            <a:ext cx="3038475" cy="465138"/>
          </a:xfrm>
          <a:prstGeom prst="rect">
            <a:avLst/>
          </a:prstGeom>
          <a:noFill/>
          <a:ln>
            <a:noFill/>
          </a:ln>
        </p:spPr>
        <p:txBody>
          <a:bodyPr anchorCtr="0" anchor="t" bIns="46575" lIns="93150" spcFirstLastPara="1" rIns="93150"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T-AO Fleet Oiler Recapitalization</a:t>
            </a:r>
            <a:endParaRPr/>
          </a:p>
        </p:txBody>
      </p:sp>
      <p:sp>
        <p:nvSpPr>
          <p:cNvPr id="384" name="Google Shape;384;p9:notes"/>
          <p:cNvSpPr txBox="1"/>
          <p:nvPr>
            <p:ph idx="1" type="body"/>
          </p:nvPr>
        </p:nvSpPr>
        <p:spPr>
          <a:xfrm>
            <a:off x="701675" y="4416425"/>
            <a:ext cx="5608638" cy="4183063"/>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 name="Shape 15"/>
        <p:cNvGrpSpPr/>
        <p:nvPr/>
      </p:nvGrpSpPr>
      <p:grpSpPr>
        <a:xfrm>
          <a:off x="0" y="0"/>
          <a:ext cx="0" cy="0"/>
          <a:chOff x="0" y="0"/>
          <a:chExt cx="0" cy="0"/>
        </a:xfrm>
      </p:grpSpPr>
      <p:sp>
        <p:nvSpPr>
          <p:cNvPr id="16" name="Google Shape;16;p2"/>
          <p:cNvSpPr/>
          <p:nvPr/>
        </p:nvSpPr>
        <p:spPr>
          <a:xfrm>
            <a:off x="0" y="0"/>
            <a:ext cx="9144000" cy="1219200"/>
          </a:xfrm>
          <a:prstGeom prst="rect">
            <a:avLst/>
          </a:prstGeom>
          <a:gradFill>
            <a:gsLst>
              <a:gs pos="0">
                <a:srgbClr val="92D0CD">
                  <a:alpha val="54901"/>
                </a:srgbClr>
              </a:gs>
              <a:gs pos="100000">
                <a:srgbClr val="19247D"/>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dk1"/>
              </a:solidFill>
              <a:latin typeface="Calibri"/>
              <a:ea typeface="Calibri"/>
              <a:cs typeface="Calibri"/>
              <a:sym typeface="Calibri"/>
            </a:endParaRPr>
          </a:p>
        </p:txBody>
      </p:sp>
      <p:sp>
        <p:nvSpPr>
          <p:cNvPr id="17" name="Google Shape;17;p2"/>
          <p:cNvSpPr/>
          <p:nvPr/>
        </p:nvSpPr>
        <p:spPr>
          <a:xfrm>
            <a:off x="0" y="6310313"/>
            <a:ext cx="9144000" cy="547687"/>
          </a:xfrm>
          <a:prstGeom prst="rect">
            <a:avLst/>
          </a:prstGeom>
          <a:gradFill>
            <a:gsLst>
              <a:gs pos="0">
                <a:srgbClr val="92D0CD"/>
              </a:gs>
              <a:gs pos="100000">
                <a:srgbClr val="19247D"/>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D</a:t>
            </a:r>
            <a:r>
              <a:rPr b="0" i="0" lang="en-US" sz="1400" u="none" cap="none" strike="noStrike">
                <a:solidFill>
                  <a:schemeClr val="dk1"/>
                </a:solidFill>
                <a:latin typeface="Arial"/>
                <a:ea typeface="Arial"/>
                <a:cs typeface="Arial"/>
                <a:sym typeface="Arial"/>
              </a:rPr>
              <a:t>istribution Statement A: Approved for Public Release; Distribution is unlimited</a:t>
            </a:r>
            <a:endParaRPr/>
          </a:p>
        </p:txBody>
      </p:sp>
      <p:pic>
        <p:nvPicPr>
          <p:cNvPr descr="PEO_Ships_logo_6inch" id="18" name="Google Shape;18;p2"/>
          <p:cNvPicPr preferRelativeResize="0"/>
          <p:nvPr/>
        </p:nvPicPr>
        <p:blipFill rotWithShape="1">
          <a:blip r:embed="rId2">
            <a:alphaModFix/>
          </a:blip>
          <a:srcRect b="0" l="0" r="0" t="0"/>
          <a:stretch/>
        </p:blipFill>
        <p:spPr>
          <a:xfrm>
            <a:off x="8134350" y="90488"/>
            <a:ext cx="914400" cy="917575"/>
          </a:xfrm>
          <a:prstGeom prst="rect">
            <a:avLst/>
          </a:prstGeom>
          <a:noFill/>
          <a:ln>
            <a:noFill/>
          </a:ln>
        </p:spPr>
      </p:pic>
      <p:pic>
        <p:nvPicPr>
          <p:cNvPr descr="pms325 logo 2x2" id="19" name="Google Shape;19;p2"/>
          <p:cNvPicPr preferRelativeResize="0"/>
          <p:nvPr/>
        </p:nvPicPr>
        <p:blipFill rotWithShape="1">
          <a:blip r:embed="rId3">
            <a:alphaModFix/>
          </a:blip>
          <a:srcRect b="0" l="0" r="0" t="0"/>
          <a:stretch/>
        </p:blipFill>
        <p:spPr>
          <a:xfrm>
            <a:off x="90488" y="90488"/>
            <a:ext cx="914400" cy="914400"/>
          </a:xfrm>
          <a:prstGeom prst="rect">
            <a:avLst/>
          </a:prstGeom>
          <a:noFill/>
          <a:ln>
            <a:noFill/>
          </a:ln>
        </p:spPr>
      </p:pic>
      <p:cxnSp>
        <p:nvCxnSpPr>
          <p:cNvPr id="20" name="Google Shape;20;p2"/>
          <p:cNvCxnSpPr/>
          <p:nvPr/>
        </p:nvCxnSpPr>
        <p:spPr>
          <a:xfrm>
            <a:off x="457200" y="1219200"/>
            <a:ext cx="8229600" cy="0"/>
          </a:xfrm>
          <a:prstGeom prst="straightConnector1">
            <a:avLst/>
          </a:prstGeom>
          <a:noFill/>
          <a:ln cap="flat" cmpd="sng" w="38100">
            <a:solidFill>
              <a:srgbClr val="192488"/>
            </a:solidFill>
            <a:prstDash val="solid"/>
            <a:round/>
            <a:headEnd len="med" w="med" type="none"/>
            <a:tailEnd len="med" w="med" type="none"/>
          </a:ln>
        </p:spPr>
      </p:cxnSp>
      <p:sp>
        <p:nvSpPr>
          <p:cNvPr id="21" name="Google Shape;21;p2"/>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sz="4000" cap="none">
                <a:solidFill>
                  <a:schemeClr val="lt1"/>
                </a:solidFill>
                <a:latin typeface="Times New Roman"/>
                <a:ea typeface="Times New Roman"/>
                <a:cs typeface="Times New Roman"/>
                <a:sym typeface="Times New Roman"/>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 name="Google Shape;22;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Times New Roman"/>
                <a:ea typeface="Times New Roman"/>
                <a:cs typeface="Times New Roman"/>
                <a:sym typeface="Times New Roman"/>
              </a:defRPr>
            </a:lvl1pPr>
            <a:lvl2pPr indent="-406400" lvl="1" marL="914400" algn="l">
              <a:spcBef>
                <a:spcPts val="560"/>
              </a:spcBef>
              <a:spcAft>
                <a:spcPts val="0"/>
              </a:spcAft>
              <a:buClr>
                <a:schemeClr val="dk1"/>
              </a:buClr>
              <a:buSzPts val="2800"/>
              <a:buChar char="–"/>
              <a:defRPr>
                <a:latin typeface="Times New Roman"/>
                <a:ea typeface="Times New Roman"/>
                <a:cs typeface="Times New Roman"/>
                <a:sym typeface="Times New Roman"/>
              </a:defRPr>
            </a:lvl2pPr>
            <a:lvl3pPr indent="-381000" lvl="2" marL="1371600" algn="l">
              <a:spcBef>
                <a:spcPts val="480"/>
              </a:spcBef>
              <a:spcAft>
                <a:spcPts val="0"/>
              </a:spcAft>
              <a:buClr>
                <a:schemeClr val="dk1"/>
              </a:buClr>
              <a:buSzPts val="2400"/>
              <a:buChar char="•"/>
              <a:defRPr>
                <a:latin typeface="Times New Roman"/>
                <a:ea typeface="Times New Roman"/>
                <a:cs typeface="Times New Roman"/>
                <a:sym typeface="Times New Roman"/>
              </a:defRPr>
            </a:lvl3pPr>
            <a:lvl4pPr indent="-355600" lvl="3" marL="1828800" algn="l">
              <a:spcBef>
                <a:spcPts val="400"/>
              </a:spcBef>
              <a:spcAft>
                <a:spcPts val="0"/>
              </a:spcAft>
              <a:buClr>
                <a:schemeClr val="dk1"/>
              </a:buClr>
              <a:buSzPts val="2000"/>
              <a:buChar char="–"/>
              <a:defRPr>
                <a:latin typeface="Times New Roman"/>
                <a:ea typeface="Times New Roman"/>
                <a:cs typeface="Times New Roman"/>
                <a:sym typeface="Times New Roman"/>
              </a:defRPr>
            </a:lvl4pPr>
            <a:lvl5pPr indent="-355600" lvl="4" marL="2286000" algn="l">
              <a:spcBef>
                <a:spcPts val="400"/>
              </a:spcBef>
              <a:spcAft>
                <a:spcPts val="0"/>
              </a:spcAft>
              <a:buClr>
                <a:schemeClr val="dk1"/>
              </a:buClr>
              <a:buSzPts val="2000"/>
              <a:buChar char="»"/>
              <a:defRPr>
                <a:latin typeface="Times New Roman"/>
                <a:ea typeface="Times New Roman"/>
                <a:cs typeface="Times New Roman"/>
                <a:sym typeface="Times New Roman"/>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2"/>
          <p:cNvSpPr txBox="1"/>
          <p:nvPr>
            <p:ph idx="12" type="sldNum"/>
          </p:nvPr>
        </p:nvSpPr>
        <p:spPr>
          <a:xfrm>
            <a:off x="6915150" y="640080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7" name="Google Shape;77;p1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 name="Google Shape;7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89" name="Shape 89"/>
        <p:cNvGrpSpPr/>
        <p:nvPr/>
      </p:nvGrpSpPr>
      <p:grpSpPr>
        <a:xfrm>
          <a:off x="0" y="0"/>
          <a:ext cx="0" cy="0"/>
          <a:chOff x="0" y="0"/>
          <a:chExt cx="0" cy="0"/>
        </a:xfrm>
      </p:grpSpPr>
      <p:pic>
        <p:nvPicPr>
          <p:cNvPr descr="PEOSHIPS" id="90" name="Google Shape;90;p13"/>
          <p:cNvPicPr preferRelativeResize="0"/>
          <p:nvPr/>
        </p:nvPicPr>
        <p:blipFill rotWithShape="1">
          <a:blip r:embed="rId2">
            <a:alphaModFix/>
          </a:blip>
          <a:srcRect b="0" l="0" r="0" t="0"/>
          <a:stretch/>
        </p:blipFill>
        <p:spPr>
          <a:xfrm>
            <a:off x="0" y="0"/>
            <a:ext cx="1133475" cy="1133475"/>
          </a:xfrm>
          <a:prstGeom prst="rect">
            <a:avLst/>
          </a:prstGeom>
          <a:noFill/>
          <a:ln>
            <a:noFill/>
          </a:ln>
        </p:spPr>
      </p:pic>
      <p:pic>
        <p:nvPicPr>
          <p:cNvPr descr="PMS325logo no white" id="91" name="Google Shape;91;p13"/>
          <p:cNvPicPr preferRelativeResize="0"/>
          <p:nvPr/>
        </p:nvPicPr>
        <p:blipFill rotWithShape="1">
          <a:blip r:embed="rId3">
            <a:alphaModFix/>
          </a:blip>
          <a:srcRect b="0" l="0" r="0" t="0"/>
          <a:stretch/>
        </p:blipFill>
        <p:spPr>
          <a:xfrm>
            <a:off x="7980363" y="0"/>
            <a:ext cx="1163637" cy="1163638"/>
          </a:xfrm>
          <a:prstGeom prst="rect">
            <a:avLst/>
          </a:prstGeom>
          <a:noFill/>
          <a:ln>
            <a:noFill/>
          </a:ln>
        </p:spPr>
      </p:pic>
      <p:sp>
        <p:nvSpPr>
          <p:cNvPr id="92" name="Google Shape;92;p13"/>
          <p:cNvSpPr txBox="1"/>
          <p:nvPr/>
        </p:nvSpPr>
        <p:spPr>
          <a:xfrm>
            <a:off x="1301750" y="1398588"/>
            <a:ext cx="6497638" cy="762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dk2"/>
              </a:solidFill>
              <a:latin typeface="Arial"/>
              <a:ea typeface="Arial"/>
              <a:cs typeface="Arial"/>
              <a:sym typeface="Arial"/>
            </a:endParaRPr>
          </a:p>
        </p:txBody>
      </p:sp>
      <p:sp>
        <p:nvSpPr>
          <p:cNvPr id="93" name="Google Shape;93;p13"/>
          <p:cNvSpPr txBox="1"/>
          <p:nvPr/>
        </p:nvSpPr>
        <p:spPr>
          <a:xfrm>
            <a:off x="0" y="6364288"/>
            <a:ext cx="9144000" cy="457200"/>
          </a:xfrm>
          <a:prstGeom prst="rect">
            <a:avLst/>
          </a:prstGeom>
          <a:gradFill>
            <a:gsLst>
              <a:gs pos="0">
                <a:schemeClr val="accent2"/>
              </a:gs>
              <a:gs pos="100000">
                <a:schemeClr val="accent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chemeClr val="dk1"/>
                </a:solidFill>
                <a:latin typeface="Arial"/>
                <a:ea typeface="Arial"/>
                <a:cs typeface="Arial"/>
                <a:sym typeface="Arial"/>
              </a:rPr>
              <a:t>Distribution Statement A:  Approved for                                                                                        Info contained within is subject</a:t>
            </a:r>
            <a:r>
              <a:rPr b="0" i="0" lang="en-US" sz="1200" u="none" cap="none" strike="noStrike">
                <a:solidFill>
                  <a:schemeClr val="dk1"/>
                </a:solidFill>
                <a:latin typeface="Arial"/>
                <a:ea typeface="Arial"/>
                <a:cs typeface="Arial"/>
                <a:sym typeface="Arial"/>
              </a:rPr>
              <a:t> </a:t>
            </a:r>
            <a:endParaRPr b="1" i="0" sz="12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rPr b="1" i="0" lang="en-US" sz="1200" u="none" cap="none" strike="noStrike">
                <a:solidFill>
                  <a:schemeClr val="dk1"/>
                </a:solidFill>
                <a:latin typeface="Arial"/>
                <a:ea typeface="Arial"/>
                <a:cs typeface="Arial"/>
                <a:sym typeface="Arial"/>
              </a:rPr>
              <a:t>Public Release; Distribution Unlimited.                                                                                          to change without notice.</a:t>
            </a:r>
            <a:endParaRPr/>
          </a:p>
        </p:txBody>
      </p:sp>
      <p:sp>
        <p:nvSpPr>
          <p:cNvPr id="94" name="Google Shape;94;p13"/>
          <p:cNvSpPr txBox="1"/>
          <p:nvPr/>
        </p:nvSpPr>
        <p:spPr>
          <a:xfrm>
            <a:off x="4183063" y="6364288"/>
            <a:ext cx="777875" cy="2746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1200" u="none" cap="none" strike="noStrike">
                <a:solidFill>
                  <a:schemeClr val="dk2"/>
                </a:solidFill>
                <a:latin typeface="Arial"/>
                <a:ea typeface="Arial"/>
                <a:cs typeface="Arial"/>
                <a:sym typeface="Arial"/>
              </a:rPr>
              <a:t>Slide </a:t>
            </a:r>
            <a:fld id="{00000000-1234-1234-1234-123412341234}" type="slidenum">
              <a:rPr b="1" i="0" lang="en-US" sz="1200" u="none" cap="none" strike="noStrike">
                <a:solidFill>
                  <a:schemeClr val="dk2"/>
                </a:solidFill>
                <a:latin typeface="Arial"/>
                <a:ea typeface="Arial"/>
                <a:cs typeface="Arial"/>
                <a:sym typeface="Arial"/>
              </a:rPr>
              <a:t>‹#›</a:t>
            </a:fld>
            <a:endParaRPr b="1" i="0" sz="1200" u="none" cap="none" strike="noStrike">
              <a:solidFill>
                <a:schemeClr val="dk2"/>
              </a:solidFill>
              <a:latin typeface="Arial"/>
              <a:ea typeface="Arial"/>
              <a:cs typeface="Arial"/>
              <a:sym typeface="Arial"/>
            </a:endParaRPr>
          </a:p>
        </p:txBody>
      </p:sp>
      <p:sp>
        <p:nvSpPr>
          <p:cNvPr id="95" name="Google Shape;95;p13"/>
          <p:cNvSpPr txBox="1"/>
          <p:nvPr>
            <p:ph type="ctrTitle"/>
          </p:nvPr>
        </p:nvSpPr>
        <p:spPr>
          <a:xfrm>
            <a:off x="685800" y="2130425"/>
            <a:ext cx="7772400" cy="1470025"/>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6" name="Google Shape;96;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97" name="Shape 97"/>
        <p:cNvGrpSpPr/>
        <p:nvPr/>
      </p:nvGrpSpPr>
      <p:grpSpPr>
        <a:xfrm>
          <a:off x="0" y="0"/>
          <a:ext cx="0" cy="0"/>
          <a:chOff x="0" y="0"/>
          <a:chExt cx="0" cy="0"/>
        </a:xfrm>
      </p:grpSpPr>
      <p:sp>
        <p:nvSpPr>
          <p:cNvPr id="98" name="Google Shape;98;p14"/>
          <p:cNvSpPr txBox="1"/>
          <p:nvPr>
            <p:ph type="title"/>
          </p:nvPr>
        </p:nvSpPr>
        <p:spPr>
          <a:xfrm>
            <a:off x="1277938" y="0"/>
            <a:ext cx="6535737" cy="1133475"/>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9" name="Google Shape;99;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00" name="Shape 100"/>
        <p:cNvGrpSpPr/>
        <p:nvPr/>
      </p:nvGrpSpPr>
      <p:grpSpPr>
        <a:xfrm>
          <a:off x="0" y="0"/>
          <a:ext cx="0" cy="0"/>
          <a:chOff x="0" y="0"/>
          <a:chExt cx="0" cy="0"/>
        </a:xfrm>
      </p:grpSpPr>
      <p:sp>
        <p:nvSpPr>
          <p:cNvPr id="101" name="Google Shape;101;p15"/>
          <p:cNvSpPr txBox="1"/>
          <p:nvPr>
            <p:ph type="title"/>
          </p:nvPr>
        </p:nvSpPr>
        <p:spPr>
          <a:xfrm>
            <a:off x="722313" y="4406900"/>
            <a:ext cx="7772400" cy="1362075"/>
          </a:xfrm>
          <a:prstGeom prst="rect">
            <a:avLst/>
          </a:prstGeom>
          <a:gradFill>
            <a:gsLst>
              <a:gs pos="0">
                <a:schemeClr val="accent2"/>
              </a:gs>
              <a:gs pos="100000">
                <a:schemeClr val="accent1"/>
              </a:gs>
            </a:gsLst>
            <a:lin ang="0" scaled="0"/>
          </a:grad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2" name="Google Shape;102;p1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3" name="Shape 103"/>
        <p:cNvGrpSpPr/>
        <p:nvPr/>
      </p:nvGrpSpPr>
      <p:grpSpPr>
        <a:xfrm>
          <a:off x="0" y="0"/>
          <a:ext cx="0" cy="0"/>
          <a:chOff x="0" y="0"/>
          <a:chExt cx="0" cy="0"/>
        </a:xfrm>
      </p:grpSpPr>
      <p:sp>
        <p:nvSpPr>
          <p:cNvPr id="104" name="Google Shape;104;p16"/>
          <p:cNvSpPr txBox="1"/>
          <p:nvPr>
            <p:ph type="title"/>
          </p:nvPr>
        </p:nvSpPr>
        <p:spPr>
          <a:xfrm>
            <a:off x="1277938" y="0"/>
            <a:ext cx="6535737" cy="1133475"/>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5" name="Google Shape;105;p1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06" name="Google Shape;106;p1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07" name="Shape 107"/>
        <p:cNvGrpSpPr/>
        <p:nvPr/>
      </p:nvGrpSpPr>
      <p:grpSpPr>
        <a:xfrm>
          <a:off x="0" y="0"/>
          <a:ext cx="0" cy="0"/>
          <a:chOff x="0" y="0"/>
          <a:chExt cx="0" cy="0"/>
        </a:xfrm>
      </p:grpSpPr>
      <p:sp>
        <p:nvSpPr>
          <p:cNvPr id="108" name="Google Shape;108;p17"/>
          <p:cNvSpPr txBox="1"/>
          <p:nvPr>
            <p:ph type="title"/>
          </p:nvPr>
        </p:nvSpPr>
        <p:spPr>
          <a:xfrm>
            <a:off x="457200" y="274638"/>
            <a:ext cx="8229600" cy="1143000"/>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9" name="Google Shape;109;p1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10" name="Google Shape;110;p1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11" name="Google Shape;111;p1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12" name="Google Shape;112;p1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13" name="Shape 113"/>
        <p:cNvGrpSpPr/>
        <p:nvPr/>
      </p:nvGrpSpPr>
      <p:grpSpPr>
        <a:xfrm>
          <a:off x="0" y="0"/>
          <a:ext cx="0" cy="0"/>
          <a:chOff x="0" y="0"/>
          <a:chExt cx="0" cy="0"/>
        </a:xfrm>
      </p:grpSpPr>
      <p:sp>
        <p:nvSpPr>
          <p:cNvPr id="114" name="Google Shape;114;p18"/>
          <p:cNvSpPr txBox="1"/>
          <p:nvPr>
            <p:ph type="title"/>
          </p:nvPr>
        </p:nvSpPr>
        <p:spPr>
          <a:xfrm>
            <a:off x="1277938" y="0"/>
            <a:ext cx="6535737" cy="1133475"/>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5" name="Shape 115"/>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16" name="Shape 116"/>
        <p:cNvGrpSpPr/>
        <p:nvPr/>
      </p:nvGrpSpPr>
      <p:grpSpPr>
        <a:xfrm>
          <a:off x="0" y="0"/>
          <a:ext cx="0" cy="0"/>
          <a:chOff x="0" y="0"/>
          <a:chExt cx="0" cy="0"/>
        </a:xfrm>
      </p:grpSpPr>
      <p:sp>
        <p:nvSpPr>
          <p:cNvPr id="117" name="Google Shape;117;p20"/>
          <p:cNvSpPr txBox="1"/>
          <p:nvPr>
            <p:ph type="title"/>
          </p:nvPr>
        </p:nvSpPr>
        <p:spPr>
          <a:xfrm>
            <a:off x="457200" y="273050"/>
            <a:ext cx="3008313" cy="1162050"/>
          </a:xfrm>
          <a:prstGeom prst="rect">
            <a:avLst/>
          </a:prstGeom>
          <a:gradFill>
            <a:gsLst>
              <a:gs pos="0">
                <a:schemeClr val="accent2"/>
              </a:gs>
              <a:gs pos="100000">
                <a:schemeClr val="accent1"/>
              </a:gs>
            </a:gsLst>
            <a:lin ang="0" scaled="0"/>
          </a:grad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8" name="Google Shape;118;p2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119" name="Google Shape;119;p2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20" name="Shape 120"/>
        <p:cNvGrpSpPr/>
        <p:nvPr/>
      </p:nvGrpSpPr>
      <p:grpSpPr>
        <a:xfrm>
          <a:off x="0" y="0"/>
          <a:ext cx="0" cy="0"/>
          <a:chOff x="0" y="0"/>
          <a:chExt cx="0" cy="0"/>
        </a:xfrm>
      </p:grpSpPr>
      <p:sp>
        <p:nvSpPr>
          <p:cNvPr id="121" name="Google Shape;121;p21"/>
          <p:cNvSpPr txBox="1"/>
          <p:nvPr>
            <p:ph type="title"/>
          </p:nvPr>
        </p:nvSpPr>
        <p:spPr>
          <a:xfrm>
            <a:off x="1792288" y="4800600"/>
            <a:ext cx="5486400" cy="566738"/>
          </a:xfrm>
          <a:prstGeom prst="rect">
            <a:avLst/>
          </a:prstGeom>
          <a:gradFill>
            <a:gsLst>
              <a:gs pos="0">
                <a:schemeClr val="accent2"/>
              </a:gs>
              <a:gs pos="100000">
                <a:schemeClr val="accent1"/>
              </a:gs>
            </a:gsLst>
            <a:lin ang="0" scaled="0"/>
          </a:grad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2" name="Google Shape;122;p2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23" name="Google Shape;123;p2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4" name="Shape 24"/>
        <p:cNvGrpSpPr/>
        <p:nvPr/>
      </p:nvGrpSpPr>
      <p:grpSpPr>
        <a:xfrm>
          <a:off x="0" y="0"/>
          <a:ext cx="0" cy="0"/>
          <a:chOff x="0" y="0"/>
          <a:chExt cx="0" cy="0"/>
        </a:xfrm>
      </p:grpSpPr>
      <p:sp>
        <p:nvSpPr>
          <p:cNvPr id="25" name="Google Shape;25;p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7" name="Google Shape;27;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24" name="Shape 124"/>
        <p:cNvGrpSpPr/>
        <p:nvPr/>
      </p:nvGrpSpPr>
      <p:grpSpPr>
        <a:xfrm>
          <a:off x="0" y="0"/>
          <a:ext cx="0" cy="0"/>
          <a:chOff x="0" y="0"/>
          <a:chExt cx="0" cy="0"/>
        </a:xfrm>
      </p:grpSpPr>
      <p:sp>
        <p:nvSpPr>
          <p:cNvPr id="125" name="Google Shape;125;p22"/>
          <p:cNvSpPr txBox="1"/>
          <p:nvPr>
            <p:ph type="title"/>
          </p:nvPr>
        </p:nvSpPr>
        <p:spPr>
          <a:xfrm>
            <a:off x="1277938" y="0"/>
            <a:ext cx="6535737" cy="1133475"/>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6" name="Google Shape;126;p2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27" name="Shape 127"/>
        <p:cNvGrpSpPr/>
        <p:nvPr/>
      </p:nvGrpSpPr>
      <p:grpSpPr>
        <a:xfrm>
          <a:off x="0" y="0"/>
          <a:ext cx="0" cy="0"/>
          <a:chOff x="0" y="0"/>
          <a:chExt cx="0" cy="0"/>
        </a:xfrm>
      </p:grpSpPr>
      <p:sp>
        <p:nvSpPr>
          <p:cNvPr id="128" name="Google Shape;128;p23"/>
          <p:cNvSpPr txBox="1"/>
          <p:nvPr>
            <p:ph type="title"/>
          </p:nvPr>
        </p:nvSpPr>
        <p:spPr>
          <a:xfrm>
            <a:off x="6629400" y="0"/>
            <a:ext cx="2057400" cy="6126163"/>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a:spcBef>
                <a:spcPts val="0"/>
              </a:spcBef>
              <a:spcAft>
                <a:spcPts val="0"/>
              </a:spcAft>
              <a:buNone/>
              <a:defRPr/>
            </a:lvl1pPr>
          </a:lstStyle>
          <a:p/>
        </p:txBody>
      </p:sp>
      <p:sp>
        <p:nvSpPr>
          <p:cNvPr id="129" name="Google Shape;129;p23"/>
          <p:cNvSpPr txBox="1"/>
          <p:nvPr/>
        </p:nvSpPr>
        <p:spPr>
          <a:xfrm rot="5400000">
            <a:off x="4595018" y="2034382"/>
            <a:ext cx="6126163" cy="2057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dk2"/>
                </a:solidFill>
                <a:latin typeface="Arial"/>
                <a:ea typeface="Arial"/>
                <a:cs typeface="Arial"/>
                <a:sym typeface="Arial"/>
              </a:rPr>
              <a:t>Click to edit Master title style</a:t>
            </a:r>
            <a:endParaRPr/>
          </a:p>
        </p:txBody>
      </p:sp>
      <p:sp>
        <p:nvSpPr>
          <p:cNvPr id="130" name="Google Shape;130;p23"/>
          <p:cNvSpPr txBox="1"/>
          <p:nvPr>
            <p:ph idx="1" type="body"/>
          </p:nvPr>
        </p:nvSpPr>
        <p:spPr>
          <a:xfrm rot="5400000">
            <a:off x="404019" y="53182"/>
            <a:ext cx="6126163"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7" name="Shape 137"/>
        <p:cNvGrpSpPr/>
        <p:nvPr/>
      </p:nvGrpSpPr>
      <p:grpSpPr>
        <a:xfrm>
          <a:off x="0" y="0"/>
          <a:ext cx="0" cy="0"/>
          <a:chOff x="0" y="0"/>
          <a:chExt cx="0" cy="0"/>
        </a:xfrm>
      </p:grpSpPr>
      <p:sp>
        <p:nvSpPr>
          <p:cNvPr id="138" name="Google Shape;138;p2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9" name="Google Shape;139;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40" name="Google Shape;140;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43" name="Shape 143"/>
        <p:cNvGrpSpPr/>
        <p:nvPr/>
      </p:nvGrpSpPr>
      <p:grpSpPr>
        <a:xfrm>
          <a:off x="0" y="0"/>
          <a:ext cx="0" cy="0"/>
          <a:chOff x="0" y="0"/>
          <a:chExt cx="0" cy="0"/>
        </a:xfrm>
      </p:grpSpPr>
      <p:sp>
        <p:nvSpPr>
          <p:cNvPr id="144" name="Google Shape;14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5" name="Google Shape;145;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6" name="Google Shape;146;p2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9" name="Shape 149"/>
        <p:cNvGrpSpPr/>
        <p:nvPr/>
      </p:nvGrpSpPr>
      <p:grpSpPr>
        <a:xfrm>
          <a:off x="0" y="0"/>
          <a:ext cx="0" cy="0"/>
          <a:chOff x="0" y="0"/>
          <a:chExt cx="0" cy="0"/>
        </a:xfrm>
      </p:grpSpPr>
      <p:sp>
        <p:nvSpPr>
          <p:cNvPr id="150" name="Google Shape;150;p2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1" name="Google Shape;151;p2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152" name="Google Shape;152;p2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2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2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55" name="Shape 155"/>
        <p:cNvGrpSpPr/>
        <p:nvPr/>
      </p:nvGrpSpPr>
      <p:grpSpPr>
        <a:xfrm>
          <a:off x="0" y="0"/>
          <a:ext cx="0" cy="0"/>
          <a:chOff x="0" y="0"/>
          <a:chExt cx="0" cy="0"/>
        </a:xfrm>
      </p:grpSpPr>
      <p:sp>
        <p:nvSpPr>
          <p:cNvPr id="156" name="Google Shape;156;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7" name="Google Shape;157;p2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58" name="Google Shape;158;p2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59" name="Google Shape;159;p2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2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2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62" name="Shape 162"/>
        <p:cNvGrpSpPr/>
        <p:nvPr/>
      </p:nvGrpSpPr>
      <p:grpSpPr>
        <a:xfrm>
          <a:off x="0" y="0"/>
          <a:ext cx="0" cy="0"/>
          <a:chOff x="0" y="0"/>
          <a:chExt cx="0" cy="0"/>
        </a:xfrm>
      </p:grpSpPr>
      <p:sp>
        <p:nvSpPr>
          <p:cNvPr id="163" name="Google Shape;163;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4" name="Google Shape;164;p2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65" name="Google Shape;165;p2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66" name="Google Shape;166;p2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67" name="Google Shape;167;p2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68" name="Google Shape;168;p2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2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0" name="Google Shape;170;p2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71" name="Shape 171"/>
        <p:cNvGrpSpPr/>
        <p:nvPr/>
      </p:nvGrpSpPr>
      <p:grpSpPr>
        <a:xfrm>
          <a:off x="0" y="0"/>
          <a:ext cx="0" cy="0"/>
          <a:chOff x="0" y="0"/>
          <a:chExt cx="0" cy="0"/>
        </a:xfrm>
      </p:grpSpPr>
      <p:sp>
        <p:nvSpPr>
          <p:cNvPr id="172" name="Google Shape;172;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3" name="Google Shape;173;p3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3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76" name="Shape 176"/>
        <p:cNvGrpSpPr/>
        <p:nvPr/>
      </p:nvGrpSpPr>
      <p:grpSpPr>
        <a:xfrm>
          <a:off x="0" y="0"/>
          <a:ext cx="0" cy="0"/>
          <a:chOff x="0" y="0"/>
          <a:chExt cx="0" cy="0"/>
        </a:xfrm>
      </p:grpSpPr>
      <p:sp>
        <p:nvSpPr>
          <p:cNvPr id="177" name="Google Shape;177;p3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3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9" name="Google Shape;179;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80" name="Shape 180"/>
        <p:cNvGrpSpPr/>
        <p:nvPr/>
      </p:nvGrpSpPr>
      <p:grpSpPr>
        <a:xfrm>
          <a:off x="0" y="0"/>
          <a:ext cx="0" cy="0"/>
          <a:chOff x="0" y="0"/>
          <a:chExt cx="0" cy="0"/>
        </a:xfrm>
      </p:grpSpPr>
      <p:sp>
        <p:nvSpPr>
          <p:cNvPr id="181" name="Google Shape;181;p3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2" name="Google Shape;182;p3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183" name="Google Shape;183;p3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84" name="Google Shape;184;p3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5" name="Google Shape;185;p3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0" name="Shape 30"/>
        <p:cNvGrpSpPr/>
        <p:nvPr/>
      </p:nvGrpSpPr>
      <p:grpSpPr>
        <a:xfrm>
          <a:off x="0" y="0"/>
          <a:ext cx="0" cy="0"/>
          <a:chOff x="0" y="0"/>
          <a:chExt cx="0" cy="0"/>
        </a:xfrm>
      </p:grpSpPr>
      <p:sp>
        <p:nvSpPr>
          <p:cNvPr id="31" name="Google Shape;31;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4" name="Google Shape;3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87" name="Shape 187"/>
        <p:cNvGrpSpPr/>
        <p:nvPr/>
      </p:nvGrpSpPr>
      <p:grpSpPr>
        <a:xfrm>
          <a:off x="0" y="0"/>
          <a:ext cx="0" cy="0"/>
          <a:chOff x="0" y="0"/>
          <a:chExt cx="0" cy="0"/>
        </a:xfrm>
      </p:grpSpPr>
      <p:sp>
        <p:nvSpPr>
          <p:cNvPr id="188" name="Google Shape;188;p3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9" name="Google Shape;189;p3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90" name="Google Shape;190;p3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91" name="Google Shape;191;p3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3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3" name="Google Shape;193;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94" name="Shape 194"/>
        <p:cNvGrpSpPr/>
        <p:nvPr/>
      </p:nvGrpSpPr>
      <p:grpSpPr>
        <a:xfrm>
          <a:off x="0" y="0"/>
          <a:ext cx="0" cy="0"/>
          <a:chOff x="0" y="0"/>
          <a:chExt cx="0" cy="0"/>
        </a:xfrm>
      </p:grpSpPr>
      <p:sp>
        <p:nvSpPr>
          <p:cNvPr id="195" name="Google Shape;195;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6" name="Google Shape;196;p34"/>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7" name="Google Shape;197;p3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8" name="Google Shape;198;p3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9" name="Google Shape;199;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00" name="Shape 200"/>
        <p:cNvGrpSpPr/>
        <p:nvPr/>
      </p:nvGrpSpPr>
      <p:grpSpPr>
        <a:xfrm>
          <a:off x="0" y="0"/>
          <a:ext cx="0" cy="0"/>
          <a:chOff x="0" y="0"/>
          <a:chExt cx="0" cy="0"/>
        </a:xfrm>
      </p:grpSpPr>
      <p:sp>
        <p:nvSpPr>
          <p:cNvPr id="201" name="Google Shape;201;p3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2" name="Google Shape;202;p3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3" name="Google Shape;203;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5" name="Google Shape;205;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12" name="Shape 212"/>
        <p:cNvGrpSpPr/>
        <p:nvPr/>
      </p:nvGrpSpPr>
      <p:grpSpPr>
        <a:xfrm>
          <a:off x="0" y="0"/>
          <a:ext cx="0" cy="0"/>
          <a:chOff x="0" y="0"/>
          <a:chExt cx="0" cy="0"/>
        </a:xfrm>
      </p:grpSpPr>
      <p:sp>
        <p:nvSpPr>
          <p:cNvPr id="213" name="Google Shape;213;p3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4" name="Google Shape;214;p3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15" name="Google Shape;215;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6" name="Google Shape;216;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7" name="Google Shape;217;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8" name="Shape 218"/>
        <p:cNvGrpSpPr/>
        <p:nvPr/>
      </p:nvGrpSpPr>
      <p:grpSpPr>
        <a:xfrm>
          <a:off x="0" y="0"/>
          <a:ext cx="0" cy="0"/>
          <a:chOff x="0" y="0"/>
          <a:chExt cx="0" cy="0"/>
        </a:xfrm>
      </p:grpSpPr>
      <p:sp>
        <p:nvSpPr>
          <p:cNvPr id="219" name="Google Shape;219;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0" name="Google Shape;220;p3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1" name="Google Shape;221;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2" name="Google Shape;222;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24" name="Shape 224"/>
        <p:cNvGrpSpPr/>
        <p:nvPr/>
      </p:nvGrpSpPr>
      <p:grpSpPr>
        <a:xfrm>
          <a:off x="0" y="0"/>
          <a:ext cx="0" cy="0"/>
          <a:chOff x="0" y="0"/>
          <a:chExt cx="0" cy="0"/>
        </a:xfrm>
      </p:grpSpPr>
      <p:sp>
        <p:nvSpPr>
          <p:cNvPr id="225" name="Google Shape;225;p3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6" name="Google Shape;226;p3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227" name="Google Shape;227;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8" name="Google Shape;228;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9" name="Google Shape;229;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30" name="Shape 230"/>
        <p:cNvGrpSpPr/>
        <p:nvPr/>
      </p:nvGrpSpPr>
      <p:grpSpPr>
        <a:xfrm>
          <a:off x="0" y="0"/>
          <a:ext cx="0" cy="0"/>
          <a:chOff x="0" y="0"/>
          <a:chExt cx="0" cy="0"/>
        </a:xfrm>
      </p:grpSpPr>
      <p:sp>
        <p:nvSpPr>
          <p:cNvPr id="231" name="Google Shape;231;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2" name="Google Shape;232;p4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33" name="Google Shape;233;p4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34" name="Google Shape;234;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5" name="Google Shape;235;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6" name="Google Shape;236;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237" name="Shape 237"/>
        <p:cNvGrpSpPr/>
        <p:nvPr/>
      </p:nvGrpSpPr>
      <p:grpSpPr>
        <a:xfrm>
          <a:off x="0" y="0"/>
          <a:ext cx="0" cy="0"/>
          <a:chOff x="0" y="0"/>
          <a:chExt cx="0" cy="0"/>
        </a:xfrm>
      </p:grpSpPr>
      <p:sp>
        <p:nvSpPr>
          <p:cNvPr id="238" name="Google Shape;238;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9" name="Google Shape;239;p4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240" name="Google Shape;240;p4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241" name="Google Shape;241;p4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242" name="Google Shape;242;p4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243" name="Google Shape;243;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4" name="Google Shape;244;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5" name="Google Shape;245;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46" name="Shape 246"/>
        <p:cNvGrpSpPr/>
        <p:nvPr/>
      </p:nvGrpSpPr>
      <p:grpSpPr>
        <a:xfrm>
          <a:off x="0" y="0"/>
          <a:ext cx="0" cy="0"/>
          <a:chOff x="0" y="0"/>
          <a:chExt cx="0" cy="0"/>
        </a:xfrm>
      </p:grpSpPr>
      <p:sp>
        <p:nvSpPr>
          <p:cNvPr id="247" name="Google Shape;247;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8" name="Google Shape;248;p4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9" name="Google Shape;249;p4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0" name="Google Shape;250;p4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51" name="Shape 251"/>
        <p:cNvGrpSpPr/>
        <p:nvPr/>
      </p:nvGrpSpPr>
      <p:grpSpPr>
        <a:xfrm>
          <a:off x="0" y="0"/>
          <a:ext cx="0" cy="0"/>
          <a:chOff x="0" y="0"/>
          <a:chExt cx="0" cy="0"/>
        </a:xfrm>
      </p:grpSpPr>
      <p:sp>
        <p:nvSpPr>
          <p:cNvPr id="252" name="Google Shape;252;p4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3" name="Google Shape;253;p4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4" name="Google Shape;254;p4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7" name="Shape 37"/>
        <p:cNvGrpSpPr/>
        <p:nvPr/>
      </p:nvGrpSpPr>
      <p:grpSpPr>
        <a:xfrm>
          <a:off x="0" y="0"/>
          <a:ext cx="0" cy="0"/>
          <a:chOff x="0" y="0"/>
          <a:chExt cx="0" cy="0"/>
        </a:xfrm>
      </p:grpSpPr>
      <p:sp>
        <p:nvSpPr>
          <p:cNvPr id="38" name="Google Shape;38;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0" name="Google Shape;40;p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1" name="Google Shape;41;p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2" name="Google Shape;42;p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3" name="Google Shape;4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55" name="Shape 255"/>
        <p:cNvGrpSpPr/>
        <p:nvPr/>
      </p:nvGrpSpPr>
      <p:grpSpPr>
        <a:xfrm>
          <a:off x="0" y="0"/>
          <a:ext cx="0" cy="0"/>
          <a:chOff x="0" y="0"/>
          <a:chExt cx="0" cy="0"/>
        </a:xfrm>
      </p:grpSpPr>
      <p:sp>
        <p:nvSpPr>
          <p:cNvPr id="256" name="Google Shape;256;p4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7" name="Google Shape;257;p4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258" name="Google Shape;258;p4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259" name="Google Shape;259;p4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0" name="Google Shape;260;p4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1" name="Google Shape;261;p4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62" name="Shape 262"/>
        <p:cNvGrpSpPr/>
        <p:nvPr/>
      </p:nvGrpSpPr>
      <p:grpSpPr>
        <a:xfrm>
          <a:off x="0" y="0"/>
          <a:ext cx="0" cy="0"/>
          <a:chOff x="0" y="0"/>
          <a:chExt cx="0" cy="0"/>
        </a:xfrm>
      </p:grpSpPr>
      <p:sp>
        <p:nvSpPr>
          <p:cNvPr id="263" name="Google Shape;263;p4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4" name="Google Shape;264;p45"/>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265" name="Google Shape;265;p4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266" name="Google Shape;266;p4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7" name="Google Shape;267;p4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8" name="Google Shape;268;p4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69" name="Shape 269"/>
        <p:cNvGrpSpPr/>
        <p:nvPr/>
      </p:nvGrpSpPr>
      <p:grpSpPr>
        <a:xfrm>
          <a:off x="0" y="0"/>
          <a:ext cx="0" cy="0"/>
          <a:chOff x="0" y="0"/>
          <a:chExt cx="0" cy="0"/>
        </a:xfrm>
      </p:grpSpPr>
      <p:sp>
        <p:nvSpPr>
          <p:cNvPr id="270" name="Google Shape;270;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1" name="Google Shape;271;p46"/>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2" name="Google Shape;272;p4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3" name="Google Shape;273;p4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4" name="Google Shape;274;p4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75" name="Shape 275"/>
        <p:cNvGrpSpPr/>
        <p:nvPr/>
      </p:nvGrpSpPr>
      <p:grpSpPr>
        <a:xfrm>
          <a:off x="0" y="0"/>
          <a:ext cx="0" cy="0"/>
          <a:chOff x="0" y="0"/>
          <a:chExt cx="0" cy="0"/>
        </a:xfrm>
      </p:grpSpPr>
      <p:sp>
        <p:nvSpPr>
          <p:cNvPr id="276" name="Google Shape;276;p47"/>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7" name="Google Shape;277;p4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8" name="Google Shape;278;p4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9" name="Google Shape;279;p4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0" name="Google Shape;280;p4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6" name="Shape 46"/>
        <p:cNvGrpSpPr/>
        <p:nvPr/>
      </p:nvGrpSpPr>
      <p:grpSpPr>
        <a:xfrm>
          <a:off x="0" y="0"/>
          <a:ext cx="0" cy="0"/>
          <a:chOff x="0" y="0"/>
          <a:chExt cx="0" cy="0"/>
        </a:xfrm>
      </p:grpSpPr>
      <p:sp>
        <p:nvSpPr>
          <p:cNvPr id="47" name="Google Shape;4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1" name="Shape 51"/>
        <p:cNvGrpSpPr/>
        <p:nvPr/>
      </p:nvGrpSpPr>
      <p:grpSpPr>
        <a:xfrm>
          <a:off x="0" y="0"/>
          <a:ext cx="0" cy="0"/>
          <a:chOff x="0" y="0"/>
          <a:chExt cx="0" cy="0"/>
        </a:xfrm>
      </p:grpSpPr>
      <p:sp>
        <p:nvSpPr>
          <p:cNvPr id="52" name="Google Shape;52;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5" name="Shape 55"/>
        <p:cNvGrpSpPr/>
        <p:nvPr/>
      </p:nvGrpSpPr>
      <p:grpSpPr>
        <a:xfrm>
          <a:off x="0" y="0"/>
          <a:ext cx="0" cy="0"/>
          <a:chOff x="0" y="0"/>
          <a:chExt cx="0" cy="0"/>
        </a:xfrm>
      </p:grpSpPr>
      <p:sp>
        <p:nvSpPr>
          <p:cNvPr id="56" name="Google Shape;56;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8" name="Google Shape;58;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9" name="Google Shape;59;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5" name="Google Shape;65;p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6" name="Google Shape;6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9" name="Shape 69"/>
        <p:cNvGrpSpPr/>
        <p:nvPr/>
      </p:nvGrpSpPr>
      <p:grpSpPr>
        <a:xfrm>
          <a:off x="0" y="0"/>
          <a:ext cx="0" cy="0"/>
          <a:chOff x="0" y="0"/>
          <a:chExt cx="0" cy="0"/>
        </a:xfrm>
      </p:grpSpPr>
      <p:sp>
        <p:nvSpPr>
          <p:cNvPr id="70" name="Google Shape;7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1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3.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3.png"/><Relationship Id="rId2" Type="http://schemas.openxmlformats.org/officeDocument/2006/relationships/image" Target="../media/image1.jpg"/><Relationship Id="rId3" Type="http://schemas.openxmlformats.org/officeDocument/2006/relationships/slideLayout" Target="../slideLayouts/slideLayout11.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2" Type="http://schemas.openxmlformats.org/officeDocument/2006/relationships/theme" Target="../theme/theme5.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3.xml"/><Relationship Id="rId10" Type="http://schemas.openxmlformats.org/officeDocument/2006/relationships/slideLayout" Target="../slideLayouts/slideLayout42.xml"/><Relationship Id="rId12" Type="http://schemas.openxmlformats.org/officeDocument/2006/relationships/theme" Target="../theme/theme2.xml"/><Relationship Id="rId1" Type="http://schemas.openxmlformats.org/officeDocument/2006/relationships/slideLayout" Target="../slideLayouts/slideLayout33.xml"/><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9" Type="http://schemas.openxmlformats.org/officeDocument/2006/relationships/slideLayout" Target="../slideLayouts/slideLayout41.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1" name="Shape 81"/>
        <p:cNvGrpSpPr/>
        <p:nvPr/>
      </p:nvGrpSpPr>
      <p:grpSpPr>
        <a:xfrm>
          <a:off x="0" y="0"/>
          <a:ext cx="0" cy="0"/>
          <a:chOff x="0" y="0"/>
          <a:chExt cx="0" cy="0"/>
        </a:xfrm>
      </p:grpSpPr>
      <p:sp>
        <p:nvSpPr>
          <p:cNvPr id="82" name="Google Shape;82;p12"/>
          <p:cNvSpPr txBox="1"/>
          <p:nvPr>
            <p:ph type="title"/>
          </p:nvPr>
        </p:nvSpPr>
        <p:spPr>
          <a:xfrm>
            <a:off x="1277938" y="0"/>
            <a:ext cx="6535737" cy="1133475"/>
          </a:xfrm>
          <a:prstGeom prst="rect">
            <a:avLst/>
          </a:prstGeom>
          <a:gradFill>
            <a:gsLst>
              <a:gs pos="0">
                <a:schemeClr val="accent2"/>
              </a:gs>
              <a:gs pos="100000">
                <a:schemeClr val="accent1"/>
              </a:gs>
            </a:gsLst>
            <a:lin ang="0" scaled="0"/>
          </a:grad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pic>
        <p:nvPicPr>
          <p:cNvPr descr="PEOSHIPS" id="83" name="Google Shape;83;p12"/>
          <p:cNvPicPr preferRelativeResize="0"/>
          <p:nvPr/>
        </p:nvPicPr>
        <p:blipFill rotWithShape="1">
          <a:blip r:embed="rId1">
            <a:alphaModFix/>
          </a:blip>
          <a:srcRect b="0" l="0" r="0" t="0"/>
          <a:stretch/>
        </p:blipFill>
        <p:spPr>
          <a:xfrm>
            <a:off x="0" y="0"/>
            <a:ext cx="1133475" cy="1133475"/>
          </a:xfrm>
          <a:prstGeom prst="rect">
            <a:avLst/>
          </a:prstGeom>
          <a:noFill/>
          <a:ln>
            <a:noFill/>
          </a:ln>
        </p:spPr>
      </p:pic>
      <p:pic>
        <p:nvPicPr>
          <p:cNvPr descr="PMS325logo no white" id="84" name="Google Shape;84;p12"/>
          <p:cNvPicPr preferRelativeResize="0"/>
          <p:nvPr/>
        </p:nvPicPr>
        <p:blipFill rotWithShape="1">
          <a:blip r:embed="rId2">
            <a:alphaModFix/>
          </a:blip>
          <a:srcRect b="0" l="0" r="0" t="0"/>
          <a:stretch/>
        </p:blipFill>
        <p:spPr>
          <a:xfrm>
            <a:off x="7980363" y="0"/>
            <a:ext cx="1163637" cy="1163638"/>
          </a:xfrm>
          <a:prstGeom prst="rect">
            <a:avLst/>
          </a:prstGeom>
          <a:noFill/>
          <a:ln>
            <a:noFill/>
          </a:ln>
        </p:spPr>
      </p:pic>
      <p:sp>
        <p:nvSpPr>
          <p:cNvPr id="85" name="Google Shape;85;p12"/>
          <p:cNvSpPr txBox="1"/>
          <p:nvPr/>
        </p:nvSpPr>
        <p:spPr>
          <a:xfrm>
            <a:off x="1301750" y="1398588"/>
            <a:ext cx="6497638" cy="762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dk2"/>
              </a:solidFill>
              <a:latin typeface="Arial"/>
              <a:ea typeface="Arial"/>
              <a:cs typeface="Arial"/>
              <a:sym typeface="Arial"/>
            </a:endParaRPr>
          </a:p>
        </p:txBody>
      </p:sp>
      <p:sp>
        <p:nvSpPr>
          <p:cNvPr id="86" name="Google Shape;86;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7" name="Google Shape;87;p12"/>
          <p:cNvSpPr txBox="1"/>
          <p:nvPr/>
        </p:nvSpPr>
        <p:spPr>
          <a:xfrm>
            <a:off x="0" y="6364288"/>
            <a:ext cx="9144000" cy="457200"/>
          </a:xfrm>
          <a:prstGeom prst="rect">
            <a:avLst/>
          </a:prstGeom>
          <a:gradFill>
            <a:gsLst>
              <a:gs pos="0">
                <a:schemeClr val="accent2"/>
              </a:gs>
              <a:gs pos="100000">
                <a:schemeClr val="accent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chemeClr val="dk1"/>
                </a:solidFill>
                <a:latin typeface="Arial"/>
                <a:ea typeface="Arial"/>
                <a:cs typeface="Arial"/>
                <a:sym typeface="Arial"/>
              </a:rPr>
              <a:t>Distribution Statement A:  Approved for                                                                                        Info contained within is subject</a:t>
            </a:r>
            <a:r>
              <a:rPr b="0" i="0" lang="en-US" sz="1200" u="none" cap="none" strike="noStrike">
                <a:solidFill>
                  <a:schemeClr val="dk1"/>
                </a:solidFill>
                <a:latin typeface="Arial"/>
                <a:ea typeface="Arial"/>
                <a:cs typeface="Arial"/>
                <a:sym typeface="Arial"/>
              </a:rPr>
              <a:t> </a:t>
            </a:r>
            <a:endParaRPr b="1" i="0" sz="12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rPr b="1" i="0" lang="en-US" sz="1200" u="none" cap="none" strike="noStrike">
                <a:solidFill>
                  <a:schemeClr val="dk1"/>
                </a:solidFill>
                <a:latin typeface="Arial"/>
                <a:ea typeface="Arial"/>
                <a:cs typeface="Arial"/>
                <a:sym typeface="Arial"/>
              </a:rPr>
              <a:t>Public Release; Distribution Unlimited.                                                                                          to change without notice.</a:t>
            </a:r>
            <a:endParaRPr/>
          </a:p>
        </p:txBody>
      </p:sp>
      <p:sp>
        <p:nvSpPr>
          <p:cNvPr id="88" name="Google Shape;88;p12"/>
          <p:cNvSpPr txBox="1"/>
          <p:nvPr/>
        </p:nvSpPr>
        <p:spPr>
          <a:xfrm>
            <a:off x="4183063" y="6364288"/>
            <a:ext cx="777875" cy="2746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1200" u="none" cap="none" strike="noStrike">
                <a:solidFill>
                  <a:schemeClr val="dk2"/>
                </a:solidFill>
                <a:latin typeface="Arial"/>
                <a:ea typeface="Arial"/>
                <a:cs typeface="Arial"/>
                <a:sym typeface="Arial"/>
              </a:rPr>
              <a:t>Slide </a:t>
            </a:r>
            <a:fld id="{00000000-1234-1234-1234-123412341234}" type="slidenum">
              <a:rPr b="1" i="0" lang="en-US" sz="1200" u="none" cap="none" strike="noStrike">
                <a:solidFill>
                  <a:schemeClr val="dk2"/>
                </a:solidFill>
                <a:latin typeface="Arial"/>
                <a:ea typeface="Arial"/>
                <a:cs typeface="Arial"/>
                <a:sym typeface="Arial"/>
              </a:rPr>
              <a:t>‹#›</a:t>
            </a:fld>
            <a:endParaRPr b="1" i="0" sz="1200"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1" name="Shape 131"/>
        <p:cNvGrpSpPr/>
        <p:nvPr/>
      </p:nvGrpSpPr>
      <p:grpSpPr>
        <a:xfrm>
          <a:off x="0" y="0"/>
          <a:ext cx="0" cy="0"/>
          <a:chOff x="0" y="0"/>
          <a:chExt cx="0" cy="0"/>
        </a:xfrm>
      </p:grpSpPr>
      <p:sp>
        <p:nvSpPr>
          <p:cNvPr id="132" name="Google Shape;132;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33" name="Google Shape;133;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34" name="Google Shape;134;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135" name="Google Shape;135;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136" name="Google Shape;136;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6" name="Shape 206"/>
        <p:cNvGrpSpPr/>
        <p:nvPr/>
      </p:nvGrpSpPr>
      <p:grpSpPr>
        <a:xfrm>
          <a:off x="0" y="0"/>
          <a:ext cx="0" cy="0"/>
          <a:chOff x="0" y="0"/>
          <a:chExt cx="0" cy="0"/>
        </a:xfrm>
      </p:grpSpPr>
      <p:sp>
        <p:nvSpPr>
          <p:cNvPr id="207" name="Google Shape;207;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08" name="Google Shape;208;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09" name="Google Shape;209;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210" name="Google Shape;210;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rgbClr val="FF33CC"/>
                </a:solidFill>
                <a:latin typeface="Calibri"/>
                <a:ea typeface="Calibri"/>
                <a:cs typeface="Calibri"/>
                <a:sym typeface="Calibri"/>
              </a:defRPr>
            </a:lvl9pPr>
          </a:lstStyle>
          <a:p/>
        </p:txBody>
      </p:sp>
      <p:sp>
        <p:nvSpPr>
          <p:cNvPr id="211" name="Google Shape;211;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jpg"/><Relationship Id="rId4" Type="http://schemas.openxmlformats.org/officeDocument/2006/relationships/image" Target="../media/image5.jpg"/><Relationship Id="rId5"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9.jpg"/><Relationship Id="rId4" Type="http://schemas.openxmlformats.org/officeDocument/2006/relationships/image" Target="../media/image1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fedbizopps.gov/" TargetMode="External"/><Relationship Id="rId4" Type="http://schemas.openxmlformats.org/officeDocument/2006/relationships/hyperlink" Target="mailto:roxie.thomas@navy.mil" TargetMode="External"/><Relationship Id="rId5" Type="http://schemas.openxmlformats.org/officeDocument/2006/relationships/hyperlink" Target="mailto:nathan.good@navy.mi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48"/>
          <p:cNvSpPr txBox="1"/>
          <p:nvPr/>
        </p:nvSpPr>
        <p:spPr>
          <a:xfrm>
            <a:off x="0" y="1295400"/>
            <a:ext cx="9144000" cy="397033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rgbClr val="083FAC"/>
              </a:solidFill>
              <a:latin typeface="Times New Roman"/>
              <a:ea typeface="Times New Roman"/>
              <a:cs typeface="Times New Roman"/>
              <a:sym typeface="Times New Roman"/>
            </a:endParaRPr>
          </a:p>
          <a:p>
            <a:pPr indent="0" lvl="0" marL="0" marR="0" rtl="0" algn="ctr">
              <a:spcBef>
                <a:spcPts val="0"/>
              </a:spcBef>
              <a:spcAft>
                <a:spcPts val="0"/>
              </a:spcAft>
              <a:buClr>
                <a:srgbClr val="19247D"/>
              </a:buClr>
              <a:buSzPts val="2800"/>
              <a:buFont typeface="Arial"/>
              <a:buNone/>
            </a:pPr>
            <a:r>
              <a:rPr b="1" i="0" lang="en-US" sz="2800" u="none" cap="none" strike="noStrike">
                <a:solidFill>
                  <a:srgbClr val="19247D"/>
                </a:solidFill>
                <a:latin typeface="Times New Roman"/>
                <a:ea typeface="Times New Roman"/>
                <a:cs typeface="Times New Roman"/>
                <a:sym typeface="Times New Roman"/>
              </a:rPr>
              <a:t>INDUSTRY DAY </a:t>
            </a:r>
            <a:endParaRPr/>
          </a:p>
          <a:p>
            <a:pPr indent="0" lvl="0" marL="0" marR="0" rtl="0" algn="ctr">
              <a:spcBef>
                <a:spcPts val="0"/>
              </a:spcBef>
              <a:spcAft>
                <a:spcPts val="0"/>
              </a:spcAft>
              <a:buClr>
                <a:srgbClr val="19247D"/>
              </a:buClr>
              <a:buSzPts val="2800"/>
              <a:buFont typeface="Arial"/>
              <a:buNone/>
            </a:pPr>
            <a:r>
              <a:rPr b="1" i="0" lang="en-US" sz="2800" u="none" cap="none" strike="noStrike">
                <a:solidFill>
                  <a:srgbClr val="19247D"/>
                </a:solidFill>
                <a:latin typeface="Times New Roman"/>
                <a:ea typeface="Times New Roman"/>
                <a:cs typeface="Times New Roman"/>
                <a:sym typeface="Times New Roman"/>
              </a:rPr>
              <a:t>26 June 2019</a:t>
            </a:r>
            <a:endParaRPr/>
          </a:p>
        </p:txBody>
      </p:sp>
      <p:pic>
        <p:nvPicPr>
          <p:cNvPr descr="SWATH-A T-23 Class-Slide 3c" id="286" name="Google Shape;286;p48"/>
          <p:cNvPicPr preferRelativeResize="0"/>
          <p:nvPr/>
        </p:nvPicPr>
        <p:blipFill rotWithShape="1">
          <a:blip r:embed="rId3">
            <a:alphaModFix/>
          </a:blip>
          <a:srcRect b="0" l="0" r="0" t="0"/>
          <a:stretch/>
        </p:blipFill>
        <p:spPr>
          <a:xfrm>
            <a:off x="6510338" y="3932238"/>
            <a:ext cx="2444750" cy="1565275"/>
          </a:xfrm>
          <a:prstGeom prst="rect">
            <a:avLst/>
          </a:prstGeom>
          <a:noFill/>
          <a:ln cap="flat" cmpd="sng" w="38100">
            <a:solidFill>
              <a:srgbClr val="19247D"/>
            </a:solidFill>
            <a:prstDash val="solid"/>
            <a:miter lim="800000"/>
            <a:headEnd len="sm" w="sm" type="none"/>
            <a:tailEnd len="sm" w="sm" type="none"/>
          </a:ln>
        </p:spPr>
      </p:pic>
      <p:pic>
        <p:nvPicPr>
          <p:cNvPr descr="ABLE 1.76 x 2.75 optimized.jpg" id="287" name="Google Shape;287;p48"/>
          <p:cNvPicPr preferRelativeResize="0"/>
          <p:nvPr/>
        </p:nvPicPr>
        <p:blipFill rotWithShape="1">
          <a:blip r:embed="rId4">
            <a:alphaModFix/>
          </a:blip>
          <a:srcRect b="0" l="0" r="0" t="0"/>
          <a:stretch/>
        </p:blipFill>
        <p:spPr>
          <a:xfrm>
            <a:off x="190500" y="3933825"/>
            <a:ext cx="2443163" cy="1563688"/>
          </a:xfrm>
          <a:prstGeom prst="rect">
            <a:avLst/>
          </a:prstGeom>
          <a:noFill/>
          <a:ln cap="flat" cmpd="sng" w="38100">
            <a:solidFill>
              <a:srgbClr val="19247D"/>
            </a:solidFill>
            <a:prstDash val="solid"/>
            <a:miter lim="800000"/>
            <a:headEnd len="sm" w="sm" type="none"/>
            <a:tailEnd len="sm" w="sm" type="none"/>
          </a:ln>
        </p:spPr>
      </p:pic>
      <p:sp>
        <p:nvSpPr>
          <p:cNvPr id="288" name="Google Shape;288;p48"/>
          <p:cNvSpPr/>
          <p:nvPr/>
        </p:nvSpPr>
        <p:spPr>
          <a:xfrm>
            <a:off x="188913" y="5540375"/>
            <a:ext cx="2444750" cy="258763"/>
          </a:xfrm>
          <a:prstGeom prst="rect">
            <a:avLst/>
          </a:prstGeom>
          <a:noFill/>
          <a:ln>
            <a:noFill/>
          </a:ln>
        </p:spPr>
        <p:txBody>
          <a:bodyPr anchorCtr="0" anchor="t" bIns="0" lIns="0" spcFirstLastPara="1" rIns="0" wrap="square" tIns="0">
            <a:noAutofit/>
          </a:bodyPr>
          <a:lstStyle/>
          <a:p>
            <a:pPr indent="-114300" lvl="0" marL="114300" marR="0" rtl="0" algn="ctr">
              <a:spcBef>
                <a:spcPts val="0"/>
              </a:spcBef>
              <a:spcAft>
                <a:spcPts val="0"/>
              </a:spcAft>
              <a:buClr>
                <a:srgbClr val="3742A7"/>
              </a:buClr>
              <a:buSzPts val="1400"/>
              <a:buFont typeface="Arial"/>
              <a:buNone/>
            </a:pPr>
            <a:r>
              <a:rPr b="1" i="0" lang="en-US" sz="1400" u="none" cap="none" strike="noStrike">
                <a:solidFill>
                  <a:srgbClr val="19247D"/>
                </a:solidFill>
                <a:latin typeface="Times New Roman"/>
                <a:ea typeface="Times New Roman"/>
                <a:cs typeface="Times New Roman"/>
                <a:sym typeface="Times New Roman"/>
              </a:rPr>
              <a:t>T-AGOS 19 Class</a:t>
            </a:r>
            <a:endParaRPr/>
          </a:p>
        </p:txBody>
      </p:sp>
      <p:sp>
        <p:nvSpPr>
          <p:cNvPr id="289" name="Google Shape;289;p48"/>
          <p:cNvSpPr/>
          <p:nvPr/>
        </p:nvSpPr>
        <p:spPr>
          <a:xfrm>
            <a:off x="6510338" y="5540375"/>
            <a:ext cx="2444750" cy="258763"/>
          </a:xfrm>
          <a:prstGeom prst="rect">
            <a:avLst/>
          </a:prstGeom>
          <a:noFill/>
          <a:ln>
            <a:noFill/>
          </a:ln>
        </p:spPr>
        <p:txBody>
          <a:bodyPr anchorCtr="0" anchor="t" bIns="0" lIns="0" spcFirstLastPara="1" rIns="0" wrap="square" tIns="0">
            <a:noAutofit/>
          </a:bodyPr>
          <a:lstStyle/>
          <a:p>
            <a:pPr indent="-114300" lvl="0" marL="114300" marR="0" rtl="0" algn="ctr">
              <a:spcBef>
                <a:spcPts val="0"/>
              </a:spcBef>
              <a:spcAft>
                <a:spcPts val="0"/>
              </a:spcAft>
              <a:buNone/>
            </a:pPr>
            <a:r>
              <a:rPr b="1" i="0" lang="en-US" sz="1400" u="none" cap="none" strike="noStrike">
                <a:solidFill>
                  <a:srgbClr val="19247D"/>
                </a:solidFill>
                <a:latin typeface="Times New Roman"/>
                <a:ea typeface="Times New Roman"/>
                <a:cs typeface="Times New Roman"/>
                <a:sym typeface="Times New Roman"/>
              </a:rPr>
              <a:t>T-AGOS 23 Class</a:t>
            </a:r>
            <a:endParaRPr/>
          </a:p>
          <a:p>
            <a:pPr indent="-114300" lvl="0" marL="114300" marR="0" rtl="0" algn="ctr">
              <a:spcBef>
                <a:spcPts val="200"/>
              </a:spcBef>
              <a:spcAft>
                <a:spcPts val="0"/>
              </a:spcAft>
              <a:buNone/>
            </a:pPr>
            <a:r>
              <a:t/>
            </a:r>
            <a:endParaRPr b="1" i="0" sz="1400" u="none" cap="none" strike="noStrike">
              <a:solidFill>
                <a:srgbClr val="063DE8"/>
              </a:solidFill>
              <a:latin typeface="Arial"/>
              <a:ea typeface="Arial"/>
              <a:cs typeface="Arial"/>
              <a:sym typeface="Arial"/>
            </a:endParaRPr>
          </a:p>
        </p:txBody>
      </p:sp>
      <p:sp>
        <p:nvSpPr>
          <p:cNvPr id="290" name="Google Shape;290;p48"/>
          <p:cNvSpPr/>
          <p:nvPr/>
        </p:nvSpPr>
        <p:spPr>
          <a:xfrm>
            <a:off x="3349625" y="3802063"/>
            <a:ext cx="2444750" cy="258762"/>
          </a:xfrm>
          <a:prstGeom prst="rect">
            <a:avLst/>
          </a:prstGeom>
          <a:noFill/>
          <a:ln>
            <a:noFill/>
          </a:ln>
        </p:spPr>
        <p:txBody>
          <a:bodyPr anchorCtr="0" anchor="t" bIns="0" lIns="0" spcFirstLastPara="1" rIns="0" wrap="square" tIns="0">
            <a:noAutofit/>
          </a:bodyPr>
          <a:lstStyle/>
          <a:p>
            <a:pPr indent="-114300" lvl="0" marL="114300" marR="0" rtl="0" algn="ctr">
              <a:spcBef>
                <a:spcPts val="0"/>
              </a:spcBef>
              <a:spcAft>
                <a:spcPts val="0"/>
              </a:spcAft>
              <a:buClr>
                <a:srgbClr val="3742A7"/>
              </a:buClr>
              <a:buSzPts val="1400"/>
              <a:buFont typeface="Arial"/>
              <a:buNone/>
            </a:pPr>
            <a:r>
              <a:rPr b="1" i="0" lang="en-US" sz="1400" u="none" cap="none" strike="noStrike">
                <a:solidFill>
                  <a:srgbClr val="19247D"/>
                </a:solidFill>
                <a:latin typeface="Times New Roman"/>
                <a:ea typeface="Times New Roman"/>
                <a:cs typeface="Times New Roman"/>
                <a:sym typeface="Times New Roman"/>
              </a:rPr>
              <a:t>T-AGOS(X) Notional Concept</a:t>
            </a:r>
            <a:endParaRPr/>
          </a:p>
        </p:txBody>
      </p:sp>
      <p:sp>
        <p:nvSpPr>
          <p:cNvPr id="291" name="Google Shape;291;p48"/>
          <p:cNvSpPr/>
          <p:nvPr/>
        </p:nvSpPr>
        <p:spPr>
          <a:xfrm>
            <a:off x="0" y="88900"/>
            <a:ext cx="9144000" cy="95408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1"/>
              </a:buClr>
              <a:buSzPts val="2800"/>
              <a:buFont typeface="Arial"/>
              <a:buNone/>
            </a:pPr>
            <a:r>
              <a:rPr b="1" i="0" lang="en-US" sz="2800" u="none" cap="none" strike="noStrike">
                <a:solidFill>
                  <a:schemeClr val="lt1"/>
                </a:solidFill>
                <a:latin typeface="Times New Roman"/>
                <a:ea typeface="Times New Roman"/>
                <a:cs typeface="Times New Roman"/>
                <a:sym typeface="Times New Roman"/>
              </a:rPr>
              <a:t>Auxiliary General Ocean Surveillance Ship</a:t>
            </a:r>
            <a:endParaRPr/>
          </a:p>
          <a:p>
            <a:pPr indent="0" lvl="0" marL="0" marR="0" rtl="0" algn="ctr">
              <a:spcBef>
                <a:spcPts val="0"/>
              </a:spcBef>
              <a:spcAft>
                <a:spcPts val="0"/>
              </a:spcAft>
              <a:buClr>
                <a:schemeClr val="lt1"/>
              </a:buClr>
              <a:buSzPts val="2800"/>
              <a:buFont typeface="Arial"/>
              <a:buNone/>
            </a:pPr>
            <a:r>
              <a:rPr b="1" i="0" lang="en-US" sz="2800" u="none" cap="none" strike="noStrike">
                <a:solidFill>
                  <a:schemeClr val="lt1"/>
                </a:solidFill>
                <a:latin typeface="Times New Roman"/>
                <a:ea typeface="Times New Roman"/>
                <a:cs typeface="Times New Roman"/>
                <a:sym typeface="Times New Roman"/>
              </a:rPr>
              <a:t>T-AGOS(X) Program</a:t>
            </a:r>
            <a:endParaRPr/>
          </a:p>
        </p:txBody>
      </p:sp>
      <p:pic>
        <p:nvPicPr>
          <p:cNvPr id="292" name="Google Shape;292;p48"/>
          <p:cNvPicPr preferRelativeResize="0"/>
          <p:nvPr/>
        </p:nvPicPr>
        <p:blipFill rotWithShape="1">
          <a:blip r:embed="rId5">
            <a:alphaModFix/>
          </a:blip>
          <a:srcRect b="9182" l="0" r="0" t="9649"/>
          <a:stretch/>
        </p:blipFill>
        <p:spPr>
          <a:xfrm>
            <a:off x="2646176" y="1355603"/>
            <a:ext cx="3851647" cy="2346325"/>
          </a:xfrm>
          <a:prstGeom prst="rect">
            <a:avLst/>
          </a:prstGeom>
          <a:noFill/>
          <a:ln cap="flat" cmpd="sng" w="44450">
            <a:solidFill>
              <a:srgbClr val="19247D"/>
            </a:solidFill>
            <a:prstDash val="solid"/>
            <a:round/>
            <a:headEnd len="sm" w="sm" type="none"/>
            <a:tailEnd len="sm" w="sm" type="none"/>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8" name="Shape 468"/>
        <p:cNvGrpSpPr/>
        <p:nvPr/>
      </p:nvGrpSpPr>
      <p:grpSpPr>
        <a:xfrm>
          <a:off x="0" y="0"/>
          <a:ext cx="0" cy="0"/>
          <a:chOff x="0" y="0"/>
          <a:chExt cx="0" cy="0"/>
        </a:xfrm>
      </p:grpSpPr>
      <p:sp>
        <p:nvSpPr>
          <p:cNvPr id="469" name="Google Shape;469;p57"/>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470" name="Google Shape;470;p57"/>
          <p:cNvSpPr txBox="1"/>
          <p:nvPr/>
        </p:nvSpPr>
        <p:spPr>
          <a:xfrm>
            <a:off x="0" y="2971800"/>
            <a:ext cx="91440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PROGRAM HISTORY, MISSION, AND CONOPS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4" name="Shape 474"/>
        <p:cNvGrpSpPr/>
        <p:nvPr/>
      </p:nvGrpSpPr>
      <p:grpSpPr>
        <a:xfrm>
          <a:off x="0" y="0"/>
          <a:ext cx="0" cy="0"/>
          <a:chOff x="0" y="0"/>
          <a:chExt cx="0" cy="0"/>
        </a:xfrm>
      </p:grpSpPr>
      <p:sp>
        <p:nvSpPr>
          <p:cNvPr id="475" name="Google Shape;475;p58"/>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T-AGOS(X) PROGRAM OVERVIEW</a:t>
            </a:r>
            <a:endParaRPr/>
          </a:p>
        </p:txBody>
      </p:sp>
      <p:sp>
        <p:nvSpPr>
          <p:cNvPr id="476" name="Google Shape;476;p58"/>
          <p:cNvSpPr txBox="1"/>
          <p:nvPr>
            <p:ph idx="1" type="body"/>
          </p:nvPr>
        </p:nvSpPr>
        <p:spPr>
          <a:xfrm>
            <a:off x="457200" y="1600200"/>
            <a:ext cx="84582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5000"/>
              </a:lnSpc>
              <a:spcBef>
                <a:spcPts val="0"/>
              </a:spcBef>
              <a:spcAft>
                <a:spcPts val="0"/>
              </a:spcAft>
              <a:buClr>
                <a:schemeClr val="dk1"/>
              </a:buClr>
              <a:buSzPts val="2000"/>
              <a:buChar char="•"/>
            </a:pPr>
            <a:r>
              <a:rPr lang="en-US" sz="2000"/>
              <a:t>The T-AGOS(X) Program is a recapitalization of the T-AGOS 19 (4 ships) and T-AGOS 23 (1 ship) Auxiliary General Ocean Surveillance ship classes with a seven ship class planned at this time.  </a:t>
            </a:r>
            <a:endParaRPr/>
          </a:p>
          <a:p>
            <a:pPr indent="-342900" lvl="0" marL="342900" rtl="0" algn="l">
              <a:lnSpc>
                <a:spcPct val="95000"/>
              </a:lnSpc>
              <a:spcBef>
                <a:spcPts val="400"/>
              </a:spcBef>
              <a:spcAft>
                <a:spcPts val="0"/>
              </a:spcAft>
              <a:buClr>
                <a:schemeClr val="dk1"/>
              </a:buClr>
              <a:buSzPts val="2000"/>
              <a:buChar char="•"/>
            </a:pPr>
            <a:r>
              <a:rPr lang="en-US" sz="2000"/>
              <a:t>The Surveillance Towed Array Sensor System (SURTASS) mission system will be procured separately as Navy Program of Record (POR) system. The mission handling system will be updated/modified for increased crew safety, reliability, improved array deployment/retrieval times, and deployment/retrieval/operation in higher sea states.  </a:t>
            </a:r>
            <a:endParaRPr/>
          </a:p>
          <a:p>
            <a:pPr indent="-342900" lvl="0" marL="342900" rtl="0" algn="l">
              <a:lnSpc>
                <a:spcPct val="95000"/>
              </a:lnSpc>
              <a:spcBef>
                <a:spcPts val="400"/>
              </a:spcBef>
              <a:spcAft>
                <a:spcPts val="0"/>
              </a:spcAft>
              <a:buClr>
                <a:schemeClr val="dk1"/>
              </a:buClr>
              <a:buSzPts val="2000"/>
              <a:buChar char="•"/>
            </a:pPr>
            <a:r>
              <a:rPr lang="en-US" sz="2000"/>
              <a:t>Military Sealift Command (MSC) crew will operate the ship, while SURTASS Operations Center (SOC) civilian technicians, military crew (Navy) and an Embarked Security Team (EST) carry out the mission tasks.  </a:t>
            </a:r>
            <a:endParaRPr/>
          </a:p>
          <a:p>
            <a:pPr indent="-342900" lvl="0" marL="342900" rtl="0" algn="l">
              <a:lnSpc>
                <a:spcPct val="95000"/>
              </a:lnSpc>
              <a:spcBef>
                <a:spcPts val="400"/>
              </a:spcBef>
              <a:spcAft>
                <a:spcPts val="0"/>
              </a:spcAft>
              <a:buClr>
                <a:schemeClr val="dk1"/>
              </a:buClr>
              <a:buSzPts val="2000"/>
              <a:buChar char="•"/>
            </a:pPr>
            <a:r>
              <a:rPr lang="en-US" sz="2000"/>
              <a:t>The ships will normally operate independently as the mobile component of the Integrated Undersea Surveillance System (IUSS).  While in wartime and contingency operations, they will operate with designated maritime forces, which will provide defense as appropriate.</a:t>
            </a:r>
            <a:endParaRPr/>
          </a:p>
        </p:txBody>
      </p:sp>
      <p:sp>
        <p:nvSpPr>
          <p:cNvPr id="477" name="Google Shape;477;p58"/>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3" name="Shape 483"/>
        <p:cNvGrpSpPr/>
        <p:nvPr/>
      </p:nvGrpSpPr>
      <p:grpSpPr>
        <a:xfrm>
          <a:off x="0" y="0"/>
          <a:ext cx="0" cy="0"/>
          <a:chOff x="0" y="0"/>
          <a:chExt cx="0" cy="0"/>
        </a:xfrm>
      </p:grpSpPr>
      <p:sp>
        <p:nvSpPr>
          <p:cNvPr id="484" name="Google Shape;484;p59"/>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MISSION</a:t>
            </a:r>
            <a:endParaRPr/>
          </a:p>
        </p:txBody>
      </p:sp>
      <p:sp>
        <p:nvSpPr>
          <p:cNvPr id="485" name="Google Shape;485;p5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b="1" lang="en-US" sz="2800"/>
              <a:t>Primary Mission </a:t>
            </a:r>
            <a:r>
              <a:rPr lang="en-US" sz="2800"/>
              <a:t>for the T-AGOS class vessels is to be the host platform that gathers underwater acoustical data for ocean surveillance. It is a part of the Integrated Undersea Surveillance System (IUSS) for Anti-Submarine Warfare (ASW).  The T-AGOS vessels complete their mission by utilizing the Surveillance Towed-Array Sensor System (SURTASS) passive and active acoustic systems.</a:t>
            </a:r>
            <a:endParaRPr/>
          </a:p>
        </p:txBody>
      </p:sp>
      <p:sp>
        <p:nvSpPr>
          <p:cNvPr id="486" name="Google Shape;486;p59"/>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2" name="Shape 492"/>
        <p:cNvGrpSpPr/>
        <p:nvPr/>
      </p:nvGrpSpPr>
      <p:grpSpPr>
        <a:xfrm>
          <a:off x="0" y="0"/>
          <a:ext cx="0" cy="0"/>
          <a:chOff x="0" y="0"/>
          <a:chExt cx="0" cy="0"/>
        </a:xfrm>
      </p:grpSpPr>
      <p:sp>
        <p:nvSpPr>
          <p:cNvPr id="493" name="Google Shape;493;p60"/>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 T-AGOS(X) CONCEPT OF OPERATIONS (CONOPS)</a:t>
            </a:r>
            <a:endParaRPr/>
          </a:p>
        </p:txBody>
      </p:sp>
      <p:sp>
        <p:nvSpPr>
          <p:cNvPr id="494" name="Google Shape;494;p6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p:txBody>
      </p:sp>
      <p:sp>
        <p:nvSpPr>
          <p:cNvPr id="495" name="Google Shape;495;p60"/>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pic>
        <p:nvPicPr>
          <p:cNvPr id="496" name="Google Shape;496;p60"/>
          <p:cNvPicPr preferRelativeResize="0"/>
          <p:nvPr/>
        </p:nvPicPr>
        <p:blipFill rotWithShape="1">
          <a:blip r:embed="rId3">
            <a:alphaModFix/>
          </a:blip>
          <a:srcRect b="7522" l="3767" r="1402" t="15622"/>
          <a:stretch/>
        </p:blipFill>
        <p:spPr>
          <a:xfrm>
            <a:off x="471488" y="1295400"/>
            <a:ext cx="8201025" cy="500538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0" name="Shape 500"/>
        <p:cNvGrpSpPr/>
        <p:nvPr/>
      </p:nvGrpSpPr>
      <p:grpSpPr>
        <a:xfrm>
          <a:off x="0" y="0"/>
          <a:ext cx="0" cy="0"/>
          <a:chOff x="0" y="0"/>
          <a:chExt cx="0" cy="0"/>
        </a:xfrm>
      </p:grpSpPr>
      <p:sp>
        <p:nvSpPr>
          <p:cNvPr id="501" name="Google Shape;501;p61"/>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FLEET OVERVIEW</a:t>
            </a:r>
            <a:endParaRPr/>
          </a:p>
        </p:txBody>
      </p:sp>
      <p:sp>
        <p:nvSpPr>
          <p:cNvPr id="502" name="Google Shape;502;p61"/>
          <p:cNvSpPr txBox="1"/>
          <p:nvPr>
            <p:ph idx="1" type="body"/>
          </p:nvPr>
        </p:nvSpPr>
        <p:spPr>
          <a:xfrm>
            <a:off x="228600" y="3863976"/>
            <a:ext cx="8686800" cy="20875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800"/>
              <a:buFont typeface="Times New Roman"/>
              <a:buNone/>
            </a:pPr>
            <a:r>
              <a:rPr b="1" lang="en-US" sz="1800"/>
              <a:t>T-AGOS(X) IMPROVEMENTS FROM THE T-AGOS 19 and T-AGOS 23 CLASSES:</a:t>
            </a:r>
            <a:endParaRPr/>
          </a:p>
          <a:p>
            <a:pPr indent="-342900" lvl="0" marL="342900" rtl="0" algn="l">
              <a:spcBef>
                <a:spcPts val="0"/>
              </a:spcBef>
              <a:spcAft>
                <a:spcPts val="0"/>
              </a:spcAft>
              <a:buClr>
                <a:schemeClr val="dk1"/>
              </a:buClr>
              <a:buSzPts val="2000"/>
              <a:buFont typeface="Times New Roman"/>
              <a:buNone/>
            </a:pPr>
            <a:r>
              <a:t/>
            </a:r>
            <a:endParaRPr b="1" sz="2000"/>
          </a:p>
          <a:p>
            <a:pPr indent="-285750" lvl="0" marL="285750" rtl="0" algn="l">
              <a:spcBef>
                <a:spcPts val="0"/>
              </a:spcBef>
              <a:spcAft>
                <a:spcPts val="0"/>
              </a:spcAft>
              <a:buClr>
                <a:schemeClr val="dk1"/>
              </a:buClr>
              <a:buSzPts val="2000"/>
              <a:buChar char="•"/>
            </a:pPr>
            <a:r>
              <a:rPr b="1" lang="en-US" sz="2000"/>
              <a:t>Increased ship sprint speed</a:t>
            </a:r>
            <a:endParaRPr/>
          </a:p>
          <a:p>
            <a:pPr indent="-285750" lvl="0" marL="285750" rtl="0" algn="l">
              <a:spcBef>
                <a:spcPts val="0"/>
              </a:spcBef>
              <a:spcAft>
                <a:spcPts val="0"/>
              </a:spcAft>
              <a:buClr>
                <a:schemeClr val="dk1"/>
              </a:buClr>
              <a:buSzPts val="2000"/>
              <a:buChar char="•"/>
            </a:pPr>
            <a:r>
              <a:rPr b="1" lang="en-US" sz="2000"/>
              <a:t>Improved SWATH hullform and mission handling system allow for improved crew safety and mission operations in higher sea states</a:t>
            </a:r>
            <a:endParaRPr/>
          </a:p>
          <a:p>
            <a:pPr indent="-285750" lvl="0" marL="285750" rtl="0" algn="l">
              <a:spcBef>
                <a:spcPts val="0"/>
              </a:spcBef>
              <a:spcAft>
                <a:spcPts val="0"/>
              </a:spcAft>
              <a:buClr>
                <a:schemeClr val="dk1"/>
              </a:buClr>
              <a:buSzPts val="2000"/>
              <a:buChar char="•"/>
            </a:pPr>
            <a:r>
              <a:rPr b="1" lang="en-US" sz="2000"/>
              <a:t>Increased crew size and improved accommodations </a:t>
            </a:r>
            <a:endParaRPr/>
          </a:p>
        </p:txBody>
      </p:sp>
      <p:sp>
        <p:nvSpPr>
          <p:cNvPr id="503" name="Google Shape;503;p61"/>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pic>
        <p:nvPicPr>
          <p:cNvPr id="504" name="Google Shape;504;p61"/>
          <p:cNvPicPr preferRelativeResize="0"/>
          <p:nvPr/>
        </p:nvPicPr>
        <p:blipFill rotWithShape="1">
          <a:blip r:embed="rId3">
            <a:alphaModFix/>
          </a:blip>
          <a:srcRect b="0" l="0" r="0" t="0"/>
          <a:stretch/>
        </p:blipFill>
        <p:spPr>
          <a:xfrm>
            <a:off x="6350" y="1268413"/>
            <a:ext cx="9144000" cy="2335212"/>
          </a:xfrm>
          <a:prstGeom prst="rect">
            <a:avLst/>
          </a:prstGeom>
          <a:noFill/>
          <a:ln>
            <a:noFill/>
          </a:ln>
        </p:spPr>
      </p:pic>
      <p:cxnSp>
        <p:nvCxnSpPr>
          <p:cNvPr id="505" name="Google Shape;505;p61"/>
          <p:cNvCxnSpPr/>
          <p:nvPr/>
        </p:nvCxnSpPr>
        <p:spPr>
          <a:xfrm>
            <a:off x="0" y="3733800"/>
            <a:ext cx="9144000" cy="0"/>
          </a:xfrm>
          <a:prstGeom prst="straightConnector1">
            <a:avLst/>
          </a:prstGeom>
          <a:noFill/>
          <a:ln cap="flat" cmpd="sng" w="57150">
            <a:solidFill>
              <a:srgbClr val="92D0CD">
                <a:alpha val="57647"/>
              </a:srgbClr>
            </a:solidFill>
            <a:prstDash val="solid"/>
            <a:round/>
            <a:headEnd len="med" w="med" type="triangle"/>
            <a:tailEnd len="med" w="med"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1" name="Shape 511"/>
        <p:cNvGrpSpPr/>
        <p:nvPr/>
      </p:nvGrpSpPr>
      <p:grpSpPr>
        <a:xfrm>
          <a:off x="0" y="0"/>
          <a:ext cx="0" cy="0"/>
          <a:chOff x="0" y="0"/>
          <a:chExt cx="0" cy="0"/>
        </a:xfrm>
      </p:grpSpPr>
      <p:sp>
        <p:nvSpPr>
          <p:cNvPr id="512" name="Google Shape;512;p62"/>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513" name="Google Shape;513;p62"/>
          <p:cNvSpPr txBox="1"/>
          <p:nvPr/>
        </p:nvSpPr>
        <p:spPr>
          <a:xfrm>
            <a:off x="0" y="2514600"/>
            <a:ext cx="91440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ACQUISITION APPROACH AND SCHEDULE OVERVIEW</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8" name="Shape 518"/>
        <p:cNvGrpSpPr/>
        <p:nvPr/>
      </p:nvGrpSpPr>
      <p:grpSpPr>
        <a:xfrm>
          <a:off x="0" y="0"/>
          <a:ext cx="0" cy="0"/>
          <a:chOff x="0" y="0"/>
          <a:chExt cx="0" cy="0"/>
        </a:xfrm>
      </p:grpSpPr>
      <p:sp>
        <p:nvSpPr>
          <p:cNvPr id="519" name="Google Shape;519;p63"/>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520" name="Google Shape;520;p63"/>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ACQUISITION APPROACH</a:t>
            </a:r>
            <a:endParaRPr/>
          </a:p>
        </p:txBody>
      </p:sp>
      <p:sp>
        <p:nvSpPr>
          <p:cNvPr id="521" name="Google Shape;521;p6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sz="2000"/>
              <a:t>Two-Phase Acquisition Approach</a:t>
            </a:r>
            <a:endParaRPr/>
          </a:p>
          <a:p>
            <a:pPr indent="-342900" lvl="0" marL="342900" rtl="0" algn="l">
              <a:spcBef>
                <a:spcPts val="400"/>
              </a:spcBef>
              <a:spcAft>
                <a:spcPts val="0"/>
              </a:spcAft>
              <a:buClr>
                <a:schemeClr val="dk1"/>
              </a:buClr>
              <a:buSzPts val="2000"/>
              <a:buChar char="•"/>
            </a:pPr>
            <a:r>
              <a:rPr lang="en-US" sz="2000"/>
              <a:t>Phase I – Preliminary/Contract Design (PD/CD) &amp; Industry Studies</a:t>
            </a:r>
            <a:endParaRPr/>
          </a:p>
          <a:p>
            <a:pPr indent="-285750" lvl="1" marL="742950" rtl="0" algn="l">
              <a:spcBef>
                <a:spcPts val="360"/>
              </a:spcBef>
              <a:spcAft>
                <a:spcPts val="0"/>
              </a:spcAft>
              <a:buClr>
                <a:schemeClr val="dk1"/>
              </a:buClr>
              <a:buSzPts val="1800"/>
              <a:buChar char="–"/>
            </a:pPr>
            <a:r>
              <a:rPr lang="en-US" sz="1800"/>
              <a:t>Conduct 24 month Navy Led Preliminary/Contract Design effort in FY19-21 </a:t>
            </a:r>
            <a:endParaRPr/>
          </a:p>
          <a:p>
            <a:pPr indent="-285750" lvl="1" marL="742950" rtl="0" algn="l">
              <a:spcBef>
                <a:spcPts val="360"/>
              </a:spcBef>
              <a:spcAft>
                <a:spcPts val="0"/>
              </a:spcAft>
              <a:buClr>
                <a:schemeClr val="dk1"/>
              </a:buClr>
              <a:buSzPts val="1800"/>
              <a:buChar char="–"/>
            </a:pPr>
            <a:r>
              <a:rPr lang="en-US" sz="1800"/>
              <a:t>Release RFP for Industry Studies in 4th Qtr FY19 focused on special studies, PD/CD feedback and review of draft specifications/Technical Data Package (TDP)</a:t>
            </a:r>
            <a:endParaRPr/>
          </a:p>
          <a:p>
            <a:pPr indent="-228600" lvl="2" marL="1143000" rtl="0" algn="l">
              <a:spcBef>
                <a:spcPts val="320"/>
              </a:spcBef>
              <a:spcAft>
                <a:spcPts val="0"/>
              </a:spcAft>
              <a:buClr>
                <a:schemeClr val="dk1"/>
              </a:buClr>
              <a:buSzPts val="1600"/>
              <a:buChar char="•"/>
            </a:pPr>
            <a:r>
              <a:rPr lang="en-US" sz="1600"/>
              <a:t>Full and open competition resulting in multiple awards</a:t>
            </a:r>
            <a:endParaRPr/>
          </a:p>
          <a:p>
            <a:pPr indent="-228600" lvl="2" marL="1143000" rtl="0" algn="l">
              <a:spcBef>
                <a:spcPts val="320"/>
              </a:spcBef>
              <a:spcAft>
                <a:spcPts val="0"/>
              </a:spcAft>
              <a:buClr>
                <a:schemeClr val="dk1"/>
              </a:buClr>
              <a:buSzPts val="1600"/>
              <a:buChar char="•"/>
            </a:pPr>
            <a:r>
              <a:rPr lang="en-US" sz="1600"/>
              <a:t>12-14 month effort</a:t>
            </a:r>
            <a:endParaRPr/>
          </a:p>
          <a:p>
            <a:pPr indent="-342900" lvl="0" marL="342900" rtl="0" algn="l">
              <a:spcBef>
                <a:spcPts val="400"/>
              </a:spcBef>
              <a:spcAft>
                <a:spcPts val="0"/>
              </a:spcAft>
              <a:buClr>
                <a:schemeClr val="dk1"/>
              </a:buClr>
              <a:buSzPts val="2000"/>
              <a:buChar char="•"/>
            </a:pPr>
            <a:r>
              <a:rPr lang="en-US" sz="2000"/>
              <a:t>Phase II – Detail Design and Construction</a:t>
            </a:r>
            <a:endParaRPr/>
          </a:p>
          <a:p>
            <a:pPr indent="-285750" lvl="1" marL="742950" rtl="0" algn="l">
              <a:spcBef>
                <a:spcPts val="360"/>
              </a:spcBef>
              <a:spcAft>
                <a:spcPts val="0"/>
              </a:spcAft>
              <a:buClr>
                <a:schemeClr val="dk1"/>
              </a:buClr>
              <a:buSzPts val="1800"/>
              <a:buChar char="–"/>
            </a:pPr>
            <a:r>
              <a:rPr lang="en-US" sz="1800"/>
              <a:t>Release RFP for Detail Design and Construction (DD&amp;C) in FY21</a:t>
            </a:r>
            <a:endParaRPr/>
          </a:p>
          <a:p>
            <a:pPr indent="-228600" lvl="2" marL="1143000" rtl="0" algn="l">
              <a:spcBef>
                <a:spcPts val="320"/>
              </a:spcBef>
              <a:spcAft>
                <a:spcPts val="0"/>
              </a:spcAft>
              <a:buClr>
                <a:schemeClr val="dk1"/>
              </a:buClr>
              <a:buSzPts val="1600"/>
              <a:buChar char="•"/>
            </a:pPr>
            <a:r>
              <a:rPr lang="en-US" sz="1600"/>
              <a:t>Full and open competition with single award for Lead Ship DD&amp;C in FY22</a:t>
            </a:r>
            <a:endParaRPr/>
          </a:p>
          <a:p>
            <a:pPr indent="-228600" lvl="2" marL="1143000" rtl="0" algn="l">
              <a:spcBef>
                <a:spcPts val="320"/>
              </a:spcBef>
              <a:spcAft>
                <a:spcPts val="0"/>
              </a:spcAft>
              <a:buClr>
                <a:schemeClr val="dk1"/>
              </a:buClr>
              <a:buSzPts val="1600"/>
              <a:buChar char="•"/>
            </a:pPr>
            <a:r>
              <a:rPr lang="en-US" sz="1600"/>
              <a:t>A total of seven ships are currently planned</a:t>
            </a:r>
            <a:endParaRPr/>
          </a:p>
          <a:p>
            <a:pPr indent="-127000" lvl="2" marL="1143000" rtl="0" algn="l">
              <a:spcBef>
                <a:spcPts val="320"/>
              </a:spcBef>
              <a:spcAft>
                <a:spcPts val="0"/>
              </a:spcAft>
              <a:buClr>
                <a:schemeClr val="dk1"/>
              </a:buClr>
              <a:buSzPts val="1600"/>
              <a:buNone/>
            </a:pPr>
            <a:r>
              <a:t/>
            </a:r>
            <a:endParaRPr sz="1600"/>
          </a:p>
          <a:p>
            <a:pPr indent="0" lvl="1" marL="514350" rtl="0" algn="ctr">
              <a:spcBef>
                <a:spcPts val="400"/>
              </a:spcBef>
              <a:spcAft>
                <a:spcPts val="0"/>
              </a:spcAft>
              <a:buClr>
                <a:schemeClr val="dk1"/>
              </a:buClr>
              <a:buSzPts val="2000"/>
              <a:buNone/>
            </a:pPr>
            <a:r>
              <a:rPr i="1" lang="en-US" sz="2000"/>
              <a:t>- Above plan/dates subject to revision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5" name="Shape 525"/>
        <p:cNvGrpSpPr/>
        <p:nvPr/>
      </p:nvGrpSpPr>
      <p:grpSpPr>
        <a:xfrm>
          <a:off x="0" y="0"/>
          <a:ext cx="0" cy="0"/>
          <a:chOff x="0" y="0"/>
          <a:chExt cx="0" cy="0"/>
        </a:xfrm>
      </p:grpSpPr>
      <p:sp>
        <p:nvSpPr>
          <p:cNvPr id="526" name="Google Shape;526;p64"/>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T-AGOS(X) NOTIONAL PROGRAM SCHEDULE</a:t>
            </a:r>
            <a:endParaRPr/>
          </a:p>
        </p:txBody>
      </p:sp>
      <p:cxnSp>
        <p:nvCxnSpPr>
          <p:cNvPr id="527" name="Google Shape;527;p64"/>
          <p:cNvCxnSpPr/>
          <p:nvPr/>
        </p:nvCxnSpPr>
        <p:spPr>
          <a:xfrm>
            <a:off x="4572000" y="2438400"/>
            <a:ext cx="0" cy="0"/>
          </a:xfrm>
          <a:prstGeom prst="straightConnector1">
            <a:avLst/>
          </a:prstGeom>
          <a:noFill/>
          <a:ln cap="flat" cmpd="sng" w="25400">
            <a:solidFill>
              <a:schemeClr val="dk1"/>
            </a:solidFill>
            <a:prstDash val="solid"/>
            <a:round/>
            <a:headEnd len="med" w="med" type="none"/>
            <a:tailEnd len="med" w="med" type="none"/>
          </a:ln>
        </p:spPr>
      </p:cxnSp>
      <p:sp>
        <p:nvSpPr>
          <p:cNvPr id="528" name="Google Shape;528;p64"/>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pic>
        <p:nvPicPr>
          <p:cNvPr id="529" name="Google Shape;529;p64"/>
          <p:cNvPicPr preferRelativeResize="0"/>
          <p:nvPr/>
        </p:nvPicPr>
        <p:blipFill rotWithShape="1">
          <a:blip r:embed="rId3">
            <a:alphaModFix/>
          </a:blip>
          <a:srcRect b="0" l="0" r="0" t="0"/>
          <a:stretch/>
        </p:blipFill>
        <p:spPr>
          <a:xfrm>
            <a:off x="723900" y="1270707"/>
            <a:ext cx="7734300" cy="50127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5" name="Shape 535"/>
        <p:cNvGrpSpPr/>
        <p:nvPr/>
      </p:nvGrpSpPr>
      <p:grpSpPr>
        <a:xfrm>
          <a:off x="0" y="0"/>
          <a:ext cx="0" cy="0"/>
          <a:chOff x="0" y="0"/>
          <a:chExt cx="0" cy="0"/>
        </a:xfrm>
      </p:grpSpPr>
      <p:sp>
        <p:nvSpPr>
          <p:cNvPr id="536" name="Google Shape;536;p65"/>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537" name="Google Shape;537;p65"/>
          <p:cNvSpPr txBox="1"/>
          <p:nvPr/>
        </p:nvSpPr>
        <p:spPr>
          <a:xfrm>
            <a:off x="0" y="2514600"/>
            <a:ext cx="91440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OVERVIEW OF INDUSTRY STUDIES SOLICITATION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2" name="Shape 542"/>
        <p:cNvGrpSpPr/>
        <p:nvPr/>
      </p:nvGrpSpPr>
      <p:grpSpPr>
        <a:xfrm>
          <a:off x="0" y="0"/>
          <a:ext cx="0" cy="0"/>
          <a:chOff x="0" y="0"/>
          <a:chExt cx="0" cy="0"/>
        </a:xfrm>
      </p:grpSpPr>
      <p:sp>
        <p:nvSpPr>
          <p:cNvPr id="543" name="Google Shape;543;p66"/>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544" name="Google Shape;544;p66"/>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INDUSTRY STUDIES SOLICITATION OVERVIEW</a:t>
            </a:r>
            <a:endParaRPr/>
          </a:p>
        </p:txBody>
      </p:sp>
      <p:sp>
        <p:nvSpPr>
          <p:cNvPr id="545" name="Google Shape;545;p66"/>
          <p:cNvSpPr txBox="1"/>
          <p:nvPr>
            <p:ph idx="1" type="body"/>
          </p:nvPr>
        </p:nvSpPr>
        <p:spPr>
          <a:xfrm>
            <a:off x="457200" y="12954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Option for Technical Data Package review and feedback on Government PD/CD design products including draft Specification</a:t>
            </a:r>
            <a:endParaRPr/>
          </a:p>
          <a:p>
            <a:pPr indent="-342900" lvl="0" marL="342900" rtl="0" algn="l">
              <a:spcBef>
                <a:spcPts val="1200"/>
              </a:spcBef>
              <a:spcAft>
                <a:spcPts val="0"/>
              </a:spcAft>
              <a:buClr>
                <a:schemeClr val="dk1"/>
              </a:buClr>
              <a:buSzPts val="2800"/>
              <a:buChar char="•"/>
            </a:pPr>
            <a:r>
              <a:rPr lang="en-US" sz="2800"/>
              <a:t>Current planned special studies:</a:t>
            </a:r>
            <a:endParaRPr/>
          </a:p>
          <a:p>
            <a:pPr indent="-285750" lvl="1" marL="742950" rtl="0" algn="l">
              <a:spcBef>
                <a:spcPts val="1200"/>
              </a:spcBef>
              <a:spcAft>
                <a:spcPts val="0"/>
              </a:spcAft>
              <a:buClr>
                <a:schemeClr val="dk1"/>
              </a:buClr>
              <a:buSzPts val="2400"/>
              <a:buChar char="–"/>
            </a:pPr>
            <a:r>
              <a:rPr lang="en-US" sz="2400"/>
              <a:t>Propulsion Studies including Integrated Plant design options and a load analysis</a:t>
            </a:r>
            <a:endParaRPr/>
          </a:p>
          <a:p>
            <a:pPr indent="-285750" lvl="1" marL="742950" rtl="0" algn="l">
              <a:spcBef>
                <a:spcPts val="1200"/>
              </a:spcBef>
              <a:spcAft>
                <a:spcPts val="0"/>
              </a:spcAft>
              <a:buClr>
                <a:schemeClr val="dk1"/>
              </a:buClr>
              <a:buSzPts val="2400"/>
              <a:buChar char="–"/>
            </a:pPr>
            <a:r>
              <a:rPr lang="en-US" sz="2400"/>
              <a:t>Ship Control Study </a:t>
            </a:r>
            <a:endParaRPr/>
          </a:p>
          <a:p>
            <a:pPr indent="-285750" lvl="1" marL="742950" rtl="0" algn="l">
              <a:spcBef>
                <a:spcPts val="1200"/>
              </a:spcBef>
              <a:spcAft>
                <a:spcPts val="0"/>
              </a:spcAft>
              <a:buClr>
                <a:schemeClr val="dk1"/>
              </a:buClr>
              <a:buSzPts val="2400"/>
              <a:buChar char="–"/>
            </a:pPr>
            <a:r>
              <a:rPr lang="en-US" sz="2400"/>
              <a:t>General Arrangements Study</a:t>
            </a:r>
            <a:endParaRPr/>
          </a:p>
          <a:p>
            <a:pPr indent="-285750" lvl="1" marL="742950" rtl="0" algn="l">
              <a:spcBef>
                <a:spcPts val="1200"/>
              </a:spcBef>
              <a:spcAft>
                <a:spcPts val="0"/>
              </a:spcAft>
              <a:buClr>
                <a:schemeClr val="dk1"/>
              </a:buClr>
              <a:buSzPts val="2400"/>
              <a:buChar char="–"/>
            </a:pPr>
            <a:r>
              <a:rPr lang="en-US" sz="2400"/>
              <a:t>Total Ownership Cost Reduction Study</a:t>
            </a:r>
            <a:endParaRPr/>
          </a:p>
          <a:p>
            <a:pPr indent="-342900" lvl="0" marL="342900" rtl="0" algn="l">
              <a:spcBef>
                <a:spcPts val="1200"/>
              </a:spcBef>
              <a:spcAft>
                <a:spcPts val="0"/>
              </a:spcAft>
              <a:buClr>
                <a:schemeClr val="dk1"/>
              </a:buClr>
              <a:buSzPts val="2800"/>
              <a:buChar char="•"/>
            </a:pPr>
            <a:r>
              <a:rPr lang="en-US" sz="2800"/>
              <a:t>Option for Additional Studies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49"/>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pic>
        <p:nvPicPr>
          <p:cNvPr descr="pms325 logo 2x2" id="300" name="Google Shape;300;p49"/>
          <p:cNvPicPr preferRelativeResize="0"/>
          <p:nvPr/>
        </p:nvPicPr>
        <p:blipFill rotWithShape="1">
          <a:blip r:embed="rId3">
            <a:alphaModFix/>
          </a:blip>
          <a:srcRect b="0" l="0" r="0" t="0"/>
          <a:stretch/>
        </p:blipFill>
        <p:spPr>
          <a:xfrm>
            <a:off x="90488" y="90488"/>
            <a:ext cx="914400" cy="914400"/>
          </a:xfrm>
          <a:prstGeom prst="rect">
            <a:avLst/>
          </a:prstGeom>
          <a:noFill/>
          <a:ln>
            <a:noFill/>
          </a:ln>
        </p:spPr>
      </p:pic>
      <p:pic>
        <p:nvPicPr>
          <p:cNvPr descr="PEO_Ships_logo_6inch" id="301" name="Google Shape;301;p49"/>
          <p:cNvPicPr preferRelativeResize="0"/>
          <p:nvPr/>
        </p:nvPicPr>
        <p:blipFill rotWithShape="1">
          <a:blip r:embed="rId4">
            <a:alphaModFix/>
          </a:blip>
          <a:srcRect b="0" l="0" r="0" t="0"/>
          <a:stretch/>
        </p:blipFill>
        <p:spPr>
          <a:xfrm>
            <a:off x="8134350" y="90488"/>
            <a:ext cx="914400" cy="917575"/>
          </a:xfrm>
          <a:prstGeom prst="rect">
            <a:avLst/>
          </a:prstGeom>
          <a:noFill/>
          <a:ln>
            <a:noFill/>
          </a:ln>
        </p:spPr>
      </p:pic>
      <p:sp>
        <p:nvSpPr>
          <p:cNvPr id="302" name="Google Shape;302;p49"/>
          <p:cNvSpPr/>
          <p:nvPr/>
        </p:nvSpPr>
        <p:spPr>
          <a:xfrm>
            <a:off x="0" y="6324600"/>
            <a:ext cx="9144000" cy="547688"/>
          </a:xfrm>
          <a:prstGeom prst="rect">
            <a:avLst/>
          </a:prstGeom>
          <a:gradFill>
            <a:gsLst>
              <a:gs pos="0">
                <a:srgbClr val="92D0CD"/>
              </a:gs>
              <a:gs pos="100000">
                <a:srgbClr val="19247D"/>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dk1"/>
              </a:solidFill>
              <a:latin typeface="Calibri"/>
              <a:ea typeface="Calibri"/>
              <a:cs typeface="Calibri"/>
              <a:sym typeface="Calibri"/>
            </a:endParaRPr>
          </a:p>
        </p:txBody>
      </p:sp>
      <p:sp>
        <p:nvSpPr>
          <p:cNvPr id="303" name="Google Shape;303;p49"/>
          <p:cNvSpPr txBox="1"/>
          <p:nvPr/>
        </p:nvSpPr>
        <p:spPr>
          <a:xfrm>
            <a:off x="7010400" y="640080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graphicFrame>
        <p:nvGraphicFramePr>
          <p:cNvPr id="304" name="Google Shape;304;p49"/>
          <p:cNvGraphicFramePr/>
          <p:nvPr/>
        </p:nvGraphicFramePr>
        <p:xfrm>
          <a:off x="800100" y="1314450"/>
          <a:ext cx="3000000" cy="3000000"/>
        </p:xfrm>
        <a:graphic>
          <a:graphicData uri="http://schemas.openxmlformats.org/drawingml/2006/table">
            <a:tbl>
              <a:tblPr>
                <a:noFill/>
                <a:tableStyleId>{6B5F0E89-8DC4-45F8-BE0B-2C359C6CF3CA}</a:tableStyleId>
              </a:tblPr>
              <a:tblGrid>
                <a:gridCol w="1536700"/>
                <a:gridCol w="6007100"/>
              </a:tblGrid>
              <a:tr h="436525">
                <a:tc>
                  <a:txBody>
                    <a:bodyPr/>
                    <a:lstStyle/>
                    <a:p>
                      <a:pPr indent="0" lvl="0" marL="0" marR="0" rtl="0" algn="l">
                        <a:lnSpc>
                          <a:spcPct val="100000"/>
                        </a:lnSpc>
                        <a:spcBef>
                          <a:spcPts val="0"/>
                        </a:spcBef>
                        <a:spcAft>
                          <a:spcPts val="0"/>
                        </a:spcAft>
                        <a:buClr>
                          <a:schemeClr val="dk1"/>
                        </a:buClr>
                        <a:buSzPts val="2200"/>
                        <a:buFont typeface="Arial"/>
                        <a:buNone/>
                      </a:pPr>
                      <a:r>
                        <a:rPr b="1" i="0" lang="en-US" sz="2200" u="none" cap="none" strike="noStrike">
                          <a:solidFill>
                            <a:schemeClr val="dk1"/>
                          </a:solidFill>
                          <a:latin typeface="Times New Roman"/>
                          <a:ea typeface="Times New Roman"/>
                          <a:cs typeface="Times New Roman"/>
                          <a:sym typeface="Times New Roman"/>
                        </a:rPr>
                        <a:t>0815-0900</a:t>
                      </a:r>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600" u="none" cap="none" strike="noStrike">
                          <a:latin typeface="Times New Roman"/>
                          <a:ea typeface="Times New Roman"/>
                          <a:cs typeface="Times New Roman"/>
                          <a:sym typeface="Times New Roman"/>
                        </a:rPr>
                        <a:t>Check in</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rPr b="1" i="0" lang="en-US" sz="2200" u="none" cap="none" strike="noStrike">
                          <a:solidFill>
                            <a:schemeClr val="dk1"/>
                          </a:solidFill>
                          <a:latin typeface="Times New Roman"/>
                          <a:ea typeface="Times New Roman"/>
                          <a:cs typeface="Times New Roman"/>
                          <a:sym typeface="Times New Roman"/>
                        </a:rPr>
                        <a:t>0900</a:t>
                      </a:r>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Welcome and Introductions</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Roles and Responsibilities of Government Team</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Program History, Mission, and CONOPS</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Acquisition Approach and Schedule Overview</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Overview of Industry Studies Solicitation</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Design Overview</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600">
                          <a:latin typeface="Times New Roman"/>
                          <a:ea typeface="Times New Roman"/>
                          <a:cs typeface="Times New Roman"/>
                          <a:sym typeface="Times New Roman"/>
                        </a:rPr>
                        <a:t>Question and Answer Session </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Clr>
                          <a:schemeClr val="dk1"/>
                        </a:buClr>
                        <a:buSzPts val="1600"/>
                        <a:buFont typeface="Arial"/>
                        <a:buNone/>
                      </a:pPr>
                      <a:r>
                        <a:rPr b="1" lang="en-US" sz="1600">
                          <a:latin typeface="Times New Roman"/>
                          <a:ea typeface="Times New Roman"/>
                          <a:cs typeface="Times New Roman"/>
                          <a:sym typeface="Times New Roman"/>
                        </a:rPr>
                        <a:t>Closing Remarks</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6525">
                <a:tc>
                  <a:txBody>
                    <a:bodyPr/>
                    <a:lstStyle/>
                    <a:p>
                      <a:pPr indent="0" lvl="0" marL="0" marR="0" rtl="0" algn="l">
                        <a:lnSpc>
                          <a:spcPct val="100000"/>
                        </a:lnSpc>
                        <a:spcBef>
                          <a:spcPts val="0"/>
                        </a:spcBef>
                        <a:spcAft>
                          <a:spcPts val="0"/>
                        </a:spcAft>
                        <a:buClr>
                          <a:schemeClr val="dk1"/>
                        </a:buClr>
                        <a:buSzPts val="2200"/>
                        <a:buFont typeface="Arial"/>
                        <a:buNone/>
                      </a:pPr>
                      <a:r>
                        <a:rPr b="1" i="0" lang="en-US" sz="2200" u="none" cap="none" strike="noStrike">
                          <a:solidFill>
                            <a:schemeClr val="dk1"/>
                          </a:solidFill>
                          <a:latin typeface="Times New Roman"/>
                          <a:ea typeface="Times New Roman"/>
                          <a:cs typeface="Times New Roman"/>
                          <a:sym typeface="Times New Roman"/>
                        </a:rPr>
                        <a:t>1100-1215</a:t>
                      </a:r>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Times New Roman"/>
                          <a:ea typeface="Times New Roman"/>
                          <a:cs typeface="Times New Roman"/>
                          <a:sym typeface="Times New Roman"/>
                        </a:rPr>
                        <a:t>Lunch Break</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52925">
                <a:tc>
                  <a:txBody>
                    <a:bodyPr/>
                    <a:lstStyle/>
                    <a:p>
                      <a:pPr indent="0" lvl="0" marL="0" marR="0" rtl="0" algn="l">
                        <a:lnSpc>
                          <a:spcPct val="100000"/>
                        </a:lnSpc>
                        <a:spcBef>
                          <a:spcPts val="0"/>
                        </a:spcBef>
                        <a:spcAft>
                          <a:spcPts val="0"/>
                        </a:spcAft>
                        <a:buClr>
                          <a:schemeClr val="dk1"/>
                        </a:buClr>
                        <a:buSzPts val="2200"/>
                        <a:buFont typeface="Arial"/>
                        <a:buNone/>
                      </a:pPr>
                      <a:r>
                        <a:rPr b="1" i="0" lang="en-US" sz="2200" u="none" cap="none" strike="noStrike">
                          <a:solidFill>
                            <a:schemeClr val="dk1"/>
                          </a:solidFill>
                          <a:latin typeface="Times New Roman"/>
                          <a:ea typeface="Times New Roman"/>
                          <a:cs typeface="Times New Roman"/>
                          <a:sym typeface="Times New Roman"/>
                        </a:rPr>
                        <a:t>1215-1600</a:t>
                      </a:r>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Arial"/>
                        <a:buNone/>
                      </a:pPr>
                      <a:r>
                        <a:rPr b="1" lang="en-US" sz="1600">
                          <a:latin typeface="Times New Roman"/>
                          <a:ea typeface="Times New Roman"/>
                          <a:cs typeface="Times New Roman"/>
                          <a:sym typeface="Times New Roman"/>
                        </a:rPr>
                        <a:t>Breakout Sessions With Government Team (as Scheduled)</a:t>
                      </a:r>
                      <a:endParaRPr b="1" i="0" sz="1600" u="none" cap="none" strike="noStrike">
                        <a:solidFill>
                          <a:schemeClr val="dk1"/>
                        </a:solidFill>
                        <a:latin typeface="Times New Roman"/>
                        <a:ea typeface="Times New Roman"/>
                        <a:cs typeface="Times New Roman"/>
                        <a:sym typeface="Times New Roman"/>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305" name="Google Shape;305;p49"/>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INDUSTRY DAY AGENDA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1" name="Shape 551"/>
        <p:cNvGrpSpPr/>
        <p:nvPr/>
      </p:nvGrpSpPr>
      <p:grpSpPr>
        <a:xfrm>
          <a:off x="0" y="0"/>
          <a:ext cx="0" cy="0"/>
          <a:chOff x="0" y="0"/>
          <a:chExt cx="0" cy="0"/>
        </a:xfrm>
      </p:grpSpPr>
      <p:sp>
        <p:nvSpPr>
          <p:cNvPr id="552" name="Google Shape;552;p67"/>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553" name="Google Shape;553;p67"/>
          <p:cNvSpPr txBox="1"/>
          <p:nvPr/>
        </p:nvSpPr>
        <p:spPr>
          <a:xfrm>
            <a:off x="0" y="2971800"/>
            <a:ext cx="91440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DESIGN OVERVIEW</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9" name="Shape 559"/>
        <p:cNvGrpSpPr/>
        <p:nvPr/>
      </p:nvGrpSpPr>
      <p:grpSpPr>
        <a:xfrm>
          <a:off x="0" y="0"/>
          <a:ext cx="0" cy="0"/>
          <a:chOff x="0" y="0"/>
          <a:chExt cx="0" cy="0"/>
        </a:xfrm>
      </p:grpSpPr>
      <p:sp>
        <p:nvSpPr>
          <p:cNvPr id="560" name="Google Shape;560;p68"/>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561" name="Google Shape;561;p68"/>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CURRENT DESIGN ASSUMPTIONS</a:t>
            </a:r>
            <a:endParaRPr/>
          </a:p>
        </p:txBody>
      </p:sp>
      <p:sp>
        <p:nvSpPr>
          <p:cNvPr id="562" name="Google Shape;562;p68"/>
          <p:cNvSpPr txBox="1"/>
          <p:nvPr>
            <p:ph idx="1" type="body"/>
          </p:nvPr>
        </p:nvSpPr>
        <p:spPr>
          <a:xfrm>
            <a:off x="457200" y="1341437"/>
            <a:ext cx="8229600" cy="4525963"/>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chemeClr val="dk1"/>
              </a:buClr>
              <a:buSzPts val="2000"/>
              <a:buChar char="•"/>
            </a:pPr>
            <a:r>
              <a:rPr lang="en-US" sz="2000"/>
              <a:t>Built to commercial rules with Navy features (e.g. SWATH Structural Criteria)</a:t>
            </a:r>
            <a:endParaRPr/>
          </a:p>
          <a:p>
            <a:pPr indent="-285750" lvl="0" marL="285750" rtl="0" algn="l">
              <a:spcBef>
                <a:spcPts val="400"/>
              </a:spcBef>
              <a:spcAft>
                <a:spcPts val="0"/>
              </a:spcAft>
              <a:buClr>
                <a:schemeClr val="dk1"/>
              </a:buClr>
              <a:buSzPts val="2000"/>
              <a:buChar char="•"/>
            </a:pPr>
            <a:r>
              <a:rPr lang="en-US" sz="2000"/>
              <a:t>Aviation Capability – High Hover Medical Evacuation Only</a:t>
            </a:r>
            <a:endParaRPr/>
          </a:p>
          <a:p>
            <a:pPr indent="-285750" lvl="0" marL="285750" rtl="0" algn="l">
              <a:spcBef>
                <a:spcPts val="400"/>
              </a:spcBef>
              <a:spcAft>
                <a:spcPts val="0"/>
              </a:spcAft>
              <a:buClr>
                <a:schemeClr val="dk1"/>
              </a:buClr>
              <a:buSzPts val="2000"/>
              <a:buChar char="•"/>
            </a:pPr>
            <a:r>
              <a:rPr lang="en-US" sz="2000"/>
              <a:t>No requirement to carry ammunition, except small arms for Anti-Terrorism / Force Protection</a:t>
            </a:r>
            <a:endParaRPr/>
          </a:p>
          <a:p>
            <a:pPr indent="-285750" lvl="0" marL="285750" rtl="0" algn="l">
              <a:spcBef>
                <a:spcPts val="400"/>
              </a:spcBef>
              <a:spcAft>
                <a:spcPts val="0"/>
              </a:spcAft>
              <a:buClr>
                <a:schemeClr val="dk1"/>
              </a:buClr>
              <a:buSzPts val="2000"/>
              <a:buChar char="•"/>
            </a:pPr>
            <a:r>
              <a:rPr lang="en-US" sz="2000"/>
              <a:t>Mission seakeeping requirements:</a:t>
            </a:r>
            <a:endParaRPr/>
          </a:p>
          <a:p>
            <a:pPr indent="-285750" lvl="1" marL="742950" rtl="0" algn="l">
              <a:spcBef>
                <a:spcPts val="400"/>
              </a:spcBef>
              <a:spcAft>
                <a:spcPts val="0"/>
              </a:spcAft>
              <a:buClr>
                <a:schemeClr val="dk1"/>
              </a:buClr>
              <a:buSzPts val="2000"/>
              <a:buFont typeface="Arial"/>
              <a:buChar char="•"/>
            </a:pPr>
            <a:r>
              <a:rPr lang="en-US" sz="2000"/>
              <a:t>Active/Passive Array Deployment/Retrieval - SS 6 best heading </a:t>
            </a:r>
            <a:endParaRPr/>
          </a:p>
          <a:p>
            <a:pPr indent="-285750" lvl="1" marL="742950" rtl="0" algn="l">
              <a:spcBef>
                <a:spcPts val="400"/>
              </a:spcBef>
              <a:spcAft>
                <a:spcPts val="0"/>
              </a:spcAft>
              <a:buClr>
                <a:schemeClr val="dk1"/>
              </a:buClr>
              <a:buSzPts val="2000"/>
              <a:buFont typeface="Arial"/>
              <a:buChar char="•"/>
            </a:pPr>
            <a:r>
              <a:rPr lang="en-US" sz="2000"/>
              <a:t>Active/Passive Array Operations – SS 6 all headings; SS 7 best heading</a:t>
            </a:r>
            <a:endParaRPr/>
          </a:p>
          <a:p>
            <a:pPr indent="-285750" lvl="0" marL="285750" rtl="0" algn="l">
              <a:spcBef>
                <a:spcPts val="400"/>
              </a:spcBef>
              <a:spcAft>
                <a:spcPts val="0"/>
              </a:spcAft>
              <a:buClr>
                <a:schemeClr val="dk1"/>
              </a:buClr>
              <a:buSzPts val="2000"/>
              <a:buChar char="•"/>
            </a:pPr>
            <a:r>
              <a:rPr lang="en-US" sz="2000"/>
              <a:t>Compact Low Frequency Active (CLFA) array, TL-29A twin line passive array, &amp; Integrated Common Processor (ICP) SURTASS POR systems with improved mission handling system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6" name="Shape 566"/>
        <p:cNvGrpSpPr/>
        <p:nvPr/>
      </p:nvGrpSpPr>
      <p:grpSpPr>
        <a:xfrm>
          <a:off x="0" y="0"/>
          <a:ext cx="0" cy="0"/>
          <a:chOff x="0" y="0"/>
          <a:chExt cx="0" cy="0"/>
        </a:xfrm>
      </p:grpSpPr>
      <p:sp>
        <p:nvSpPr>
          <p:cNvPr id="567" name="Google Shape;567;p69"/>
          <p:cNvSpPr txBox="1"/>
          <p:nvPr>
            <p:ph idx="4294967295" type="title"/>
          </p:nvPr>
        </p:nvSpPr>
        <p:spPr>
          <a:xfrm>
            <a:off x="0" y="76200"/>
            <a:ext cx="91440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3600">
                <a:solidFill>
                  <a:schemeClr val="lt1"/>
                </a:solidFill>
                <a:latin typeface="Times New Roman"/>
                <a:ea typeface="Times New Roman"/>
                <a:cs typeface="Times New Roman"/>
                <a:sym typeface="Times New Roman"/>
              </a:rPr>
              <a:t>T-AGOS CLASS COMPARISON</a:t>
            </a:r>
            <a:endParaRPr/>
          </a:p>
        </p:txBody>
      </p:sp>
      <p:sp>
        <p:nvSpPr>
          <p:cNvPr id="568" name="Google Shape;568;p69"/>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cxnSp>
        <p:nvCxnSpPr>
          <p:cNvPr id="569" name="Google Shape;569;p69"/>
          <p:cNvCxnSpPr/>
          <p:nvPr/>
        </p:nvCxnSpPr>
        <p:spPr>
          <a:xfrm>
            <a:off x="4343400" y="1219200"/>
            <a:ext cx="0" cy="5037138"/>
          </a:xfrm>
          <a:prstGeom prst="straightConnector1">
            <a:avLst/>
          </a:prstGeom>
          <a:noFill/>
          <a:ln cap="flat" cmpd="sng" w="41275">
            <a:solidFill>
              <a:srgbClr val="92D0CD">
                <a:alpha val="60000"/>
              </a:srgbClr>
            </a:solidFill>
            <a:prstDash val="solid"/>
            <a:round/>
            <a:headEnd len="med" w="med" type="triangle"/>
            <a:tailEnd len="med" w="med" type="triangle"/>
          </a:ln>
        </p:spPr>
      </p:cxnSp>
      <p:pic>
        <p:nvPicPr>
          <p:cNvPr descr="Image result for T-AGOS23" id="570" name="Google Shape;570;p69"/>
          <p:cNvPicPr preferRelativeResize="0"/>
          <p:nvPr/>
        </p:nvPicPr>
        <p:blipFill rotWithShape="1">
          <a:blip r:embed="rId3">
            <a:alphaModFix/>
          </a:blip>
          <a:srcRect b="0" l="0" r="0" t="0"/>
          <a:stretch/>
        </p:blipFill>
        <p:spPr>
          <a:xfrm>
            <a:off x="1341438" y="1268413"/>
            <a:ext cx="1549400" cy="1008062"/>
          </a:xfrm>
          <a:prstGeom prst="rect">
            <a:avLst/>
          </a:prstGeom>
          <a:noFill/>
          <a:ln>
            <a:noFill/>
          </a:ln>
        </p:spPr>
      </p:pic>
      <p:graphicFrame>
        <p:nvGraphicFramePr>
          <p:cNvPr id="571" name="Google Shape;571;p69"/>
          <p:cNvGraphicFramePr/>
          <p:nvPr/>
        </p:nvGraphicFramePr>
        <p:xfrm>
          <a:off x="58738" y="2733675"/>
          <a:ext cx="3000000" cy="3000000"/>
        </p:xfrm>
        <a:graphic>
          <a:graphicData uri="http://schemas.openxmlformats.org/drawingml/2006/table">
            <a:tbl>
              <a:tblPr bandRow="1" firstRow="1">
                <a:noFill/>
                <a:tableStyleId>{C7278B38-E597-4D53-B983-B8391FA06A06}</a:tableStyleId>
              </a:tblPr>
              <a:tblGrid>
                <a:gridCol w="2057400"/>
                <a:gridCol w="2057400"/>
              </a:tblGrid>
              <a:tr h="274300">
                <a:tc>
                  <a:txBody>
                    <a:bodyPr/>
                    <a:lstStyle/>
                    <a:p>
                      <a:pPr indent="0" lvl="0" marL="0" marR="0" rtl="0" algn="l">
                        <a:spcBef>
                          <a:spcPts val="0"/>
                        </a:spcBef>
                        <a:spcAft>
                          <a:spcPts val="0"/>
                        </a:spcAft>
                        <a:buNone/>
                      </a:pPr>
                      <a:r>
                        <a:rPr b="1" lang="en-US" sz="1200">
                          <a:solidFill>
                            <a:schemeClr val="dk1"/>
                          </a:solidFill>
                          <a:latin typeface="Times New Roman"/>
                          <a:ea typeface="Times New Roman"/>
                          <a:cs typeface="Times New Roman"/>
                          <a:sym typeface="Times New Roman"/>
                        </a:rPr>
                        <a:t>LENGTH</a:t>
                      </a:r>
                      <a:endParaRPr/>
                    </a:p>
                  </a:txBody>
                  <a:tcPr marT="45700" marB="45700" marR="91425" marL="91425">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solidFill>
                            <a:schemeClr val="dk1"/>
                          </a:solidFill>
                          <a:latin typeface="Times New Roman"/>
                          <a:ea typeface="Times New Roman"/>
                          <a:cs typeface="Times New Roman"/>
                          <a:sym typeface="Times New Roman"/>
                        </a:rPr>
                        <a:t>281 FT</a:t>
                      </a:r>
                      <a:endParaRPr/>
                    </a:p>
                  </a:txBody>
                  <a:tcPr marT="45700" marB="45700" marR="91425" marL="91425">
                    <a:lnL cap="flat" cmpd="sng" w="12700">
                      <a:solidFill>
                        <a:schemeClr val="dk1"/>
                      </a:solidFill>
                      <a:prstDash val="solid"/>
                      <a:round/>
                      <a:headEnd len="sm" w="sm" type="none"/>
                      <a:tailEnd len="sm" w="sm" type="none"/>
                    </a:lnL>
                    <a:lnB cap="flat" cmpd="sng" w="12700">
                      <a:solidFill>
                        <a:schemeClr val="dk1"/>
                      </a:solidFill>
                      <a:prstDash val="solid"/>
                      <a:round/>
                      <a:headEnd len="sm" w="sm" type="none"/>
                      <a:tailEnd len="sm" w="sm" type="none"/>
                    </a:lnB>
                    <a:solidFill>
                      <a:srgbClr val="D8D8D8"/>
                    </a:solidFill>
                  </a:tcPr>
                </a:tc>
              </a:tr>
              <a:tr h="2743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MAX BEAM</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96 FT</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DRAFT</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26 FT</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630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DISPLACEMENT</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5,330 Long Tons (FULL LOAD)</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SPEED</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12 Knots</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1085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POWER REQUIREMENTS</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3,972 KW</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SEAKEEPING</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SS6 (All)/SS7 (Best)</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2836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ENDURANCE</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75 Days</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ACCOMMODATION</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54 Total</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2743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C5I</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POR</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181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SURTASS</a:t>
                      </a:r>
                      <a:endParaRPr/>
                    </a:p>
                  </a:txBody>
                  <a:tcPr marT="45700" marB="45700"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LFA (Active)                     Twin Line (Passive)</a:t>
                      </a:r>
                      <a:endParaRPr/>
                    </a:p>
                  </a:txBody>
                  <a:tcPr marT="45700" marB="45700"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solidFill>
                      <a:srgbClr val="D8D8D8"/>
                    </a:solidFill>
                  </a:tcPr>
                </a:tc>
              </a:tr>
            </a:tbl>
          </a:graphicData>
        </a:graphic>
      </p:graphicFrame>
      <p:cxnSp>
        <p:nvCxnSpPr>
          <p:cNvPr id="572" name="Google Shape;572;p69"/>
          <p:cNvCxnSpPr/>
          <p:nvPr/>
        </p:nvCxnSpPr>
        <p:spPr>
          <a:xfrm>
            <a:off x="4800600" y="1219200"/>
            <a:ext cx="0" cy="5037138"/>
          </a:xfrm>
          <a:prstGeom prst="straightConnector1">
            <a:avLst/>
          </a:prstGeom>
          <a:noFill/>
          <a:ln cap="flat" cmpd="sng" w="41275">
            <a:solidFill>
              <a:srgbClr val="92D0CD">
                <a:alpha val="60000"/>
              </a:srgbClr>
            </a:solidFill>
            <a:prstDash val="solid"/>
            <a:round/>
            <a:headEnd len="med" w="med" type="triangle"/>
            <a:tailEnd len="med" w="med" type="triangle"/>
          </a:ln>
        </p:spPr>
      </p:cxnSp>
      <p:graphicFrame>
        <p:nvGraphicFramePr>
          <p:cNvPr id="573" name="Google Shape;573;p69"/>
          <p:cNvGraphicFramePr/>
          <p:nvPr/>
        </p:nvGraphicFramePr>
        <p:xfrm>
          <a:off x="4970463" y="2727325"/>
          <a:ext cx="3000000" cy="3000000"/>
        </p:xfrm>
        <a:graphic>
          <a:graphicData uri="http://schemas.openxmlformats.org/drawingml/2006/table">
            <a:tbl>
              <a:tblPr bandRow="1" firstRow="1">
                <a:noFill/>
                <a:tableStyleId>{C7278B38-E597-4D53-B983-B8391FA06A06}</a:tableStyleId>
              </a:tblPr>
              <a:tblGrid>
                <a:gridCol w="2057400"/>
                <a:gridCol w="2057400"/>
              </a:tblGrid>
              <a:tr h="274325">
                <a:tc>
                  <a:txBody>
                    <a:bodyPr/>
                    <a:lstStyle/>
                    <a:p>
                      <a:pPr indent="0" lvl="0" marL="0" marR="0" rtl="0" algn="l">
                        <a:spcBef>
                          <a:spcPts val="0"/>
                        </a:spcBef>
                        <a:spcAft>
                          <a:spcPts val="0"/>
                        </a:spcAft>
                        <a:buNone/>
                      </a:pPr>
                      <a:r>
                        <a:rPr b="1" lang="en-US" sz="1200">
                          <a:solidFill>
                            <a:schemeClr val="dk1"/>
                          </a:solidFill>
                          <a:latin typeface="Times New Roman"/>
                          <a:ea typeface="Times New Roman"/>
                          <a:cs typeface="Times New Roman"/>
                          <a:sym typeface="Times New Roman"/>
                        </a:rPr>
                        <a:t>LENGTH</a:t>
                      </a:r>
                      <a:endParaRPr/>
                    </a:p>
                  </a:txBody>
                  <a:tcPr marT="45725" marB="45725" marR="91425" marL="91425">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solidFill>
                            <a:schemeClr val="dk1"/>
                          </a:solidFill>
                          <a:latin typeface="Times New Roman"/>
                          <a:ea typeface="Times New Roman"/>
                          <a:cs typeface="Times New Roman"/>
                          <a:sym typeface="Times New Roman"/>
                        </a:rPr>
                        <a:t>356 FT </a:t>
                      </a:r>
                      <a:endParaRPr/>
                    </a:p>
                  </a:txBody>
                  <a:tcPr marT="45725" marB="45725" marR="91425" marL="91425">
                    <a:lnL cap="flat" cmpd="sng" w="12700">
                      <a:solidFill>
                        <a:schemeClr val="dk1"/>
                      </a:solidFill>
                      <a:prstDash val="solid"/>
                      <a:round/>
                      <a:headEnd len="sm" w="sm" type="none"/>
                      <a:tailEnd len="sm" w="sm" type="none"/>
                    </a:lnL>
                    <a:lnB cap="flat" cmpd="sng" w="12700">
                      <a:solidFill>
                        <a:schemeClr val="dk1"/>
                      </a:solidFill>
                      <a:prstDash val="solid"/>
                      <a:round/>
                      <a:headEnd len="sm" w="sm" type="none"/>
                      <a:tailEnd len="sm" w="sm" type="none"/>
                    </a:lnB>
                    <a:solidFill>
                      <a:srgbClr val="D8D8D8"/>
                    </a:solidFill>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MAX BEAM</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104 FT </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DRAFT</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31 FT</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6647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DISPLACEMENT</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8,500 Long Tons (FULL LOAD)</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SPEED</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20 Knots</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2917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POWER REQUIREMENTS</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35-39 MW</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SEAKEEPING</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SS6 (All)/SS7 (Best)</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ENDURANCE</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75 Days</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ACCOMMODATION</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68 Total</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274325">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C5I</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POR</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18200">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SURTASS</a:t>
                      </a:r>
                      <a:endParaRPr/>
                    </a:p>
                  </a:txBody>
                  <a:tcPr marT="45725" marB="45725" marR="91425" marL="9142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rgbClr val="D8D8D8"/>
                    </a:solidFill>
                  </a:tcPr>
                </a:tc>
                <a:tc>
                  <a:txBody>
                    <a:bodyPr/>
                    <a:lstStyle/>
                    <a:p>
                      <a:pPr indent="0" lvl="0" marL="0" marR="0" rtl="0" algn="l">
                        <a:spcBef>
                          <a:spcPts val="0"/>
                        </a:spcBef>
                        <a:spcAft>
                          <a:spcPts val="0"/>
                        </a:spcAft>
                        <a:buNone/>
                      </a:pPr>
                      <a:r>
                        <a:rPr b="1" lang="en-US" sz="1200">
                          <a:latin typeface="Times New Roman"/>
                          <a:ea typeface="Times New Roman"/>
                          <a:cs typeface="Times New Roman"/>
                          <a:sym typeface="Times New Roman"/>
                        </a:rPr>
                        <a:t>CLFA (Active)                    TL-29A</a:t>
                      </a:r>
                      <a:r>
                        <a:rPr b="1" lang="en-US" sz="1200">
                          <a:latin typeface="Times New Roman"/>
                          <a:ea typeface="Times New Roman"/>
                          <a:cs typeface="Times New Roman"/>
                          <a:sym typeface="Times New Roman"/>
                        </a:rPr>
                        <a:t> </a:t>
                      </a:r>
                      <a:r>
                        <a:rPr b="1" lang="en-US" sz="1200">
                          <a:latin typeface="Times New Roman"/>
                          <a:ea typeface="Times New Roman"/>
                          <a:cs typeface="Times New Roman"/>
                          <a:sym typeface="Times New Roman"/>
                        </a:rPr>
                        <a:t>(Passive)</a:t>
                      </a:r>
                      <a:endParaRPr/>
                    </a:p>
                  </a:txBody>
                  <a:tcPr marT="45725" marB="45725" marR="91425" marL="9142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solidFill>
                      <a:srgbClr val="D8D8D8"/>
                    </a:solidFill>
                  </a:tcPr>
                </a:tc>
              </a:tr>
            </a:tbl>
          </a:graphicData>
        </a:graphic>
      </p:graphicFrame>
      <p:sp>
        <p:nvSpPr>
          <p:cNvPr id="574" name="Google Shape;574;p69"/>
          <p:cNvSpPr txBox="1"/>
          <p:nvPr/>
        </p:nvSpPr>
        <p:spPr>
          <a:xfrm>
            <a:off x="1430338" y="2320925"/>
            <a:ext cx="1371600" cy="368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19247D"/>
              </a:buClr>
              <a:buSzPts val="1800"/>
              <a:buFont typeface="Arial"/>
              <a:buNone/>
            </a:pPr>
            <a:r>
              <a:rPr b="1" i="0" lang="en-US" sz="1800" u="sng" cap="none" strike="noStrike">
                <a:solidFill>
                  <a:srgbClr val="19247D"/>
                </a:solidFill>
                <a:latin typeface="Times New Roman"/>
                <a:ea typeface="Times New Roman"/>
                <a:cs typeface="Times New Roman"/>
                <a:sym typeface="Times New Roman"/>
              </a:rPr>
              <a:t>T-AGOS 23</a:t>
            </a:r>
            <a:endParaRPr/>
          </a:p>
        </p:txBody>
      </p:sp>
      <p:sp>
        <p:nvSpPr>
          <p:cNvPr id="575" name="Google Shape;575;p69"/>
          <p:cNvSpPr/>
          <p:nvPr/>
        </p:nvSpPr>
        <p:spPr>
          <a:xfrm>
            <a:off x="6081130" y="2166938"/>
            <a:ext cx="1893467"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19247D"/>
              </a:buClr>
              <a:buSzPts val="1400"/>
              <a:buFont typeface="Arial"/>
              <a:buNone/>
            </a:pPr>
            <a:r>
              <a:rPr b="1" i="0" lang="en-US" sz="1400" u="sng" cap="none" strike="noStrike">
                <a:solidFill>
                  <a:srgbClr val="19247D"/>
                </a:solidFill>
                <a:latin typeface="Times New Roman"/>
                <a:ea typeface="Times New Roman"/>
                <a:cs typeface="Times New Roman"/>
                <a:sym typeface="Times New Roman"/>
              </a:rPr>
              <a:t>T-AGOS (X) </a:t>
            </a:r>
            <a:endParaRPr/>
          </a:p>
          <a:p>
            <a:pPr indent="0" lvl="0" marL="0" marR="0" rtl="0" algn="ctr">
              <a:spcBef>
                <a:spcPts val="0"/>
              </a:spcBef>
              <a:spcAft>
                <a:spcPts val="0"/>
              </a:spcAft>
              <a:buClr>
                <a:srgbClr val="19247D"/>
              </a:buClr>
              <a:buSzPts val="1400"/>
              <a:buFont typeface="Arial"/>
              <a:buNone/>
            </a:pPr>
            <a:r>
              <a:rPr b="1" i="0" lang="en-US" sz="1400" u="none" cap="none" strike="noStrike">
                <a:solidFill>
                  <a:srgbClr val="19247D"/>
                </a:solidFill>
                <a:latin typeface="Times New Roman"/>
                <a:ea typeface="Times New Roman"/>
                <a:cs typeface="Times New Roman"/>
                <a:sym typeface="Times New Roman"/>
              </a:rPr>
              <a:t>(Notional Parameters)</a:t>
            </a:r>
            <a:endParaRPr/>
          </a:p>
        </p:txBody>
      </p:sp>
      <p:pic>
        <p:nvPicPr>
          <p:cNvPr id="576" name="Google Shape;576;p69"/>
          <p:cNvPicPr preferRelativeResize="0"/>
          <p:nvPr/>
        </p:nvPicPr>
        <p:blipFill rotWithShape="1">
          <a:blip r:embed="rId4">
            <a:alphaModFix/>
          </a:blip>
          <a:srcRect b="9182" l="0" r="0" t="9649"/>
          <a:stretch/>
        </p:blipFill>
        <p:spPr>
          <a:xfrm>
            <a:off x="6136678" y="1268413"/>
            <a:ext cx="1595044" cy="97166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2" name="Shape 582"/>
        <p:cNvGrpSpPr/>
        <p:nvPr/>
      </p:nvGrpSpPr>
      <p:grpSpPr>
        <a:xfrm>
          <a:off x="0" y="0"/>
          <a:ext cx="0" cy="0"/>
          <a:chOff x="0" y="0"/>
          <a:chExt cx="0" cy="0"/>
        </a:xfrm>
      </p:grpSpPr>
      <p:sp>
        <p:nvSpPr>
          <p:cNvPr id="583" name="Google Shape;583;p70"/>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DESIGN CONSIDERATIONS</a:t>
            </a:r>
            <a:endParaRPr/>
          </a:p>
        </p:txBody>
      </p:sp>
      <p:sp>
        <p:nvSpPr>
          <p:cNvPr id="584" name="Google Shape;584;p7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None/>
            </a:pPr>
            <a:r>
              <a:rPr lang="en-US" sz="2000"/>
              <a:t>Regulatory Body Changes – Since T-AGOS 23:</a:t>
            </a:r>
            <a:endParaRPr/>
          </a:p>
          <a:p>
            <a:pPr indent="-285750" lvl="0" marL="285750" rtl="0" algn="l">
              <a:spcBef>
                <a:spcPts val="400"/>
              </a:spcBef>
              <a:spcAft>
                <a:spcPts val="0"/>
              </a:spcAft>
              <a:buClr>
                <a:schemeClr val="dk1"/>
              </a:buClr>
              <a:buSzPts val="2000"/>
              <a:buChar char="•"/>
            </a:pPr>
            <a:r>
              <a:rPr lang="en-US" sz="2000"/>
              <a:t>Ice Class</a:t>
            </a:r>
            <a:endParaRPr/>
          </a:p>
          <a:p>
            <a:pPr indent="-285750" lvl="0" marL="285750" rtl="0" algn="l">
              <a:spcBef>
                <a:spcPts val="400"/>
              </a:spcBef>
              <a:spcAft>
                <a:spcPts val="0"/>
              </a:spcAft>
              <a:buClr>
                <a:schemeClr val="dk1"/>
              </a:buClr>
              <a:buSzPts val="2000"/>
              <a:buChar char="•"/>
            </a:pPr>
            <a:r>
              <a:rPr lang="en-US" sz="2000"/>
              <a:t>MARPOL 12A (Protectively Located Fuel Tanks)</a:t>
            </a:r>
            <a:endParaRPr/>
          </a:p>
          <a:p>
            <a:pPr indent="-285750" lvl="0" marL="285750" rtl="0" algn="l">
              <a:spcBef>
                <a:spcPts val="400"/>
              </a:spcBef>
              <a:spcAft>
                <a:spcPts val="0"/>
              </a:spcAft>
              <a:buClr>
                <a:schemeClr val="dk1"/>
              </a:buClr>
              <a:buSzPts val="2000"/>
              <a:buChar char="•"/>
            </a:pPr>
            <a:r>
              <a:rPr lang="en-US" sz="2000"/>
              <a:t>MARPOL Annex V Revised</a:t>
            </a:r>
            <a:endParaRPr/>
          </a:p>
          <a:p>
            <a:pPr indent="-285750" lvl="0" marL="285750" rtl="0" algn="l">
              <a:spcBef>
                <a:spcPts val="400"/>
              </a:spcBef>
              <a:spcAft>
                <a:spcPts val="0"/>
              </a:spcAft>
              <a:buClr>
                <a:schemeClr val="dk1"/>
              </a:buClr>
              <a:buSzPts val="2000"/>
              <a:buChar char="•"/>
            </a:pPr>
            <a:r>
              <a:rPr lang="en-US" sz="2000"/>
              <a:t>EPA Tier 4/IMO Tier III Diesel Engine Emissions Requirements</a:t>
            </a:r>
            <a:endParaRPr/>
          </a:p>
          <a:p>
            <a:pPr indent="-285750" lvl="0" marL="285750" rtl="0" algn="l">
              <a:spcBef>
                <a:spcPts val="400"/>
              </a:spcBef>
              <a:spcAft>
                <a:spcPts val="0"/>
              </a:spcAft>
              <a:buClr>
                <a:schemeClr val="dk1"/>
              </a:buClr>
              <a:buSzPts val="2000"/>
              <a:buChar char="•"/>
            </a:pPr>
            <a:r>
              <a:rPr lang="en-US" sz="2000"/>
              <a:t>Protective Coating Performance Standard (PSPC)</a:t>
            </a:r>
            <a:endParaRPr/>
          </a:p>
          <a:p>
            <a:pPr indent="-285750" lvl="0" marL="285750" rtl="0" algn="l">
              <a:spcBef>
                <a:spcPts val="400"/>
              </a:spcBef>
              <a:spcAft>
                <a:spcPts val="0"/>
              </a:spcAft>
              <a:buClr>
                <a:schemeClr val="dk1"/>
              </a:buClr>
              <a:buSzPts val="2000"/>
              <a:buChar char="•"/>
            </a:pPr>
            <a:r>
              <a:rPr lang="en-US" sz="2000"/>
              <a:t>Intact Stability Code</a:t>
            </a:r>
            <a:endParaRPr/>
          </a:p>
          <a:p>
            <a:pPr indent="-285750" lvl="0" marL="285750" rtl="0" algn="l">
              <a:spcBef>
                <a:spcPts val="400"/>
              </a:spcBef>
              <a:spcAft>
                <a:spcPts val="0"/>
              </a:spcAft>
              <a:buClr>
                <a:schemeClr val="dk1"/>
              </a:buClr>
              <a:buSzPts val="2000"/>
              <a:buChar char="•"/>
            </a:pPr>
            <a:r>
              <a:rPr lang="en-US" sz="2000"/>
              <a:t>Ballast Water Management Convention</a:t>
            </a:r>
            <a:endParaRPr/>
          </a:p>
          <a:p>
            <a:pPr indent="-285750" lvl="0" marL="285750" rtl="0" algn="l">
              <a:spcBef>
                <a:spcPts val="400"/>
              </a:spcBef>
              <a:spcAft>
                <a:spcPts val="0"/>
              </a:spcAft>
              <a:buClr>
                <a:schemeClr val="dk1"/>
              </a:buClr>
              <a:buSzPts val="2000"/>
              <a:buChar char="•"/>
            </a:pPr>
            <a:r>
              <a:rPr lang="en-US" sz="2000"/>
              <a:t>Hydrocarbon and Fixed Gas Measurement and Detection Systems</a:t>
            </a:r>
            <a:endParaRPr/>
          </a:p>
          <a:p>
            <a:pPr indent="0" lvl="0" marL="0" rtl="0" algn="l">
              <a:spcBef>
                <a:spcPts val="400"/>
              </a:spcBef>
              <a:spcAft>
                <a:spcPts val="0"/>
              </a:spcAft>
              <a:buClr>
                <a:schemeClr val="dk1"/>
              </a:buClr>
              <a:buSzPts val="2000"/>
              <a:buNone/>
            </a:pPr>
            <a:r>
              <a:rPr lang="en-US" sz="2000"/>
              <a:t>Potential ABS Notations:</a:t>
            </a:r>
            <a:endParaRPr/>
          </a:p>
          <a:p>
            <a:pPr indent="-342900" lvl="0" marL="342900" rtl="0" algn="l">
              <a:spcBef>
                <a:spcPts val="400"/>
              </a:spcBef>
              <a:spcAft>
                <a:spcPts val="0"/>
              </a:spcAft>
              <a:buClr>
                <a:schemeClr val="dk1"/>
              </a:buClr>
              <a:buSzPts val="2000"/>
              <a:buChar char="•"/>
            </a:pPr>
            <a:r>
              <a:rPr lang="en-US" sz="2000"/>
              <a:t>✠A1, ✠AMS, ✠ACCU , Ice Class D0, DPS-2, UWILD, NIBS, Circle E</a:t>
            </a:r>
            <a:endParaRPr/>
          </a:p>
        </p:txBody>
      </p:sp>
      <p:sp>
        <p:nvSpPr>
          <p:cNvPr id="585" name="Google Shape;585;p70"/>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1" name="Shape 591"/>
        <p:cNvGrpSpPr/>
        <p:nvPr/>
      </p:nvGrpSpPr>
      <p:grpSpPr>
        <a:xfrm>
          <a:off x="0" y="0"/>
          <a:ext cx="0" cy="0"/>
          <a:chOff x="0" y="0"/>
          <a:chExt cx="0" cy="0"/>
        </a:xfrm>
      </p:grpSpPr>
      <p:sp>
        <p:nvSpPr>
          <p:cNvPr id="592" name="Google Shape;592;p71"/>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DESIGN SUMMARY</a:t>
            </a:r>
            <a:endParaRPr/>
          </a:p>
        </p:txBody>
      </p:sp>
      <p:sp>
        <p:nvSpPr>
          <p:cNvPr id="593" name="Google Shape;593;p7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Plan to follow Navy structural practices in conjunction with ABS </a:t>
            </a:r>
            <a:endParaRPr/>
          </a:p>
          <a:p>
            <a:pPr indent="-342900" lvl="0" marL="342900" rtl="0" algn="l">
              <a:spcBef>
                <a:spcPts val="480"/>
              </a:spcBef>
              <a:spcAft>
                <a:spcPts val="0"/>
              </a:spcAft>
              <a:buClr>
                <a:schemeClr val="dk1"/>
              </a:buClr>
              <a:buSzPts val="2400"/>
              <a:buChar char="•"/>
            </a:pPr>
            <a:r>
              <a:rPr lang="en-US" sz="2400"/>
              <a:t>Will be “double hulled” and meet the OPA 90, MARPOL, and other rules, regulations or requirements as appropriate</a:t>
            </a:r>
            <a:endParaRPr/>
          </a:p>
          <a:p>
            <a:pPr indent="-342900" lvl="0" marL="342900" rtl="0" algn="l">
              <a:spcBef>
                <a:spcPts val="480"/>
              </a:spcBef>
              <a:spcAft>
                <a:spcPts val="0"/>
              </a:spcAft>
              <a:buClr>
                <a:schemeClr val="dk1"/>
              </a:buClr>
              <a:buSzPts val="2400"/>
              <a:buChar char="•"/>
            </a:pPr>
            <a:r>
              <a:rPr lang="en-US" sz="2400"/>
              <a:t>Program will emphasize Affordability and Total Ownership Cost (TOC) Reduction</a:t>
            </a:r>
            <a:endParaRPr/>
          </a:p>
        </p:txBody>
      </p:sp>
      <p:sp>
        <p:nvSpPr>
          <p:cNvPr id="594" name="Google Shape;594;p71"/>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9" name="Shape 599"/>
        <p:cNvGrpSpPr/>
        <p:nvPr/>
      </p:nvGrpSpPr>
      <p:grpSpPr>
        <a:xfrm>
          <a:off x="0" y="0"/>
          <a:ext cx="0" cy="0"/>
          <a:chOff x="0" y="0"/>
          <a:chExt cx="0" cy="0"/>
        </a:xfrm>
      </p:grpSpPr>
      <p:sp>
        <p:nvSpPr>
          <p:cNvPr id="600" name="Google Shape;600;p72"/>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601" name="Google Shape;601;p72"/>
          <p:cNvSpPr txBox="1"/>
          <p:nvPr/>
        </p:nvSpPr>
        <p:spPr>
          <a:xfrm>
            <a:off x="0" y="2681288"/>
            <a:ext cx="9144000" cy="156966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QUESTION AND ANSWER SESSION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7" name="Shape 607"/>
        <p:cNvGrpSpPr/>
        <p:nvPr/>
      </p:nvGrpSpPr>
      <p:grpSpPr>
        <a:xfrm>
          <a:off x="0" y="0"/>
          <a:ext cx="0" cy="0"/>
          <a:chOff x="0" y="0"/>
          <a:chExt cx="0" cy="0"/>
        </a:xfrm>
      </p:grpSpPr>
      <p:sp>
        <p:nvSpPr>
          <p:cNvPr id="608" name="Google Shape;608;p73"/>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609" name="Google Shape;609;p73"/>
          <p:cNvSpPr txBox="1"/>
          <p:nvPr/>
        </p:nvSpPr>
        <p:spPr>
          <a:xfrm>
            <a:off x="457200" y="2971800"/>
            <a:ext cx="82296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CLOSING REMARKS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4" name="Shape 614"/>
        <p:cNvGrpSpPr/>
        <p:nvPr/>
      </p:nvGrpSpPr>
      <p:grpSpPr>
        <a:xfrm>
          <a:off x="0" y="0"/>
          <a:ext cx="0" cy="0"/>
          <a:chOff x="0" y="0"/>
          <a:chExt cx="0" cy="0"/>
        </a:xfrm>
      </p:grpSpPr>
      <p:sp>
        <p:nvSpPr>
          <p:cNvPr id="615" name="Google Shape;615;p74"/>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616" name="Google Shape;616;p74"/>
          <p:cNvSpPr txBox="1"/>
          <p:nvPr>
            <p:ph idx="4294967295" type="title"/>
          </p:nvPr>
        </p:nvSpPr>
        <p:spPr>
          <a:xfrm>
            <a:off x="990600" y="136525"/>
            <a:ext cx="7162800" cy="109696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a:solidFill>
                  <a:schemeClr val="lt1"/>
                </a:solidFill>
                <a:latin typeface="Times New Roman"/>
                <a:ea typeface="Times New Roman"/>
                <a:cs typeface="Times New Roman"/>
                <a:sym typeface="Times New Roman"/>
              </a:rPr>
              <a:t>CLOSING REMARKS</a:t>
            </a:r>
            <a:endParaRPr/>
          </a:p>
        </p:txBody>
      </p:sp>
      <p:sp>
        <p:nvSpPr>
          <p:cNvPr id="617" name="Google Shape;617;p74"/>
          <p:cNvSpPr txBox="1"/>
          <p:nvPr/>
        </p:nvSpPr>
        <p:spPr>
          <a:xfrm>
            <a:off x="0" y="1439863"/>
            <a:ext cx="9144000" cy="47101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Industry participation is imperative in ensuring T-AGOS(X) is affordable, innovative, producible, and meets the fleet needs of the modern US Navy. </a:t>
            </a:r>
            <a:endParaRPr/>
          </a:p>
          <a:p>
            <a:pPr indent="0" lvl="0" marL="0" marR="0" rtl="0" algn="l">
              <a:spcBef>
                <a:spcPts val="0"/>
              </a:spcBef>
              <a:spcAft>
                <a:spcPts val="0"/>
              </a:spcAft>
              <a:buClr>
                <a:schemeClr val="dk1"/>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Release the T-AGOS(X) Industry Studies RFP via FedBizOpps planned by late Fiscal Year 2019.</a:t>
            </a:r>
            <a:endParaRPr/>
          </a:p>
          <a:p>
            <a:pPr indent="0" lvl="0" marL="0" marR="0" rtl="0" algn="l">
              <a:spcBef>
                <a:spcPts val="0"/>
              </a:spcBef>
              <a:spcAft>
                <a:spcPts val="0"/>
              </a:spcAft>
              <a:buClr>
                <a:schemeClr val="dk1"/>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Participants that have registered for a Breakout Session, please check back in 10 minutes prior to your scheduled time. </a:t>
            </a:r>
            <a:endParaRPr/>
          </a:p>
          <a:p>
            <a:pPr indent="0" lvl="0" marL="0" marR="0" rtl="0" algn="l">
              <a:spcBef>
                <a:spcPts val="0"/>
              </a:spcBef>
              <a:spcAft>
                <a:spcPts val="0"/>
              </a:spcAft>
              <a:buClr>
                <a:schemeClr val="dk1"/>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Thank you for your interest and attendance! </a:t>
            </a:r>
            <a:endParaRPr/>
          </a:p>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1" name="Shape 621"/>
        <p:cNvGrpSpPr/>
        <p:nvPr/>
      </p:nvGrpSpPr>
      <p:grpSpPr>
        <a:xfrm>
          <a:off x="0" y="0"/>
          <a:ext cx="0" cy="0"/>
          <a:chOff x="0" y="0"/>
          <a:chExt cx="0" cy="0"/>
        </a:xfrm>
      </p:grpSpPr>
      <p:sp>
        <p:nvSpPr>
          <p:cNvPr id="622" name="Google Shape;622;p75"/>
          <p:cNvSpPr txBox="1"/>
          <p:nvPr/>
        </p:nvSpPr>
        <p:spPr>
          <a:xfrm>
            <a:off x="6343650" y="5624514"/>
            <a:ext cx="16002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500"/>
              <a:buFont typeface="Arial"/>
              <a:buNone/>
            </a:pPr>
            <a:fld id="{00000000-1234-1234-1234-123412341234}" type="slidenum">
              <a:rPr b="0" i="0" lang="en-US" sz="1500" u="none" cap="none" strike="noStrike">
                <a:solidFill>
                  <a:srgbClr val="898989"/>
                </a:solidFill>
                <a:latin typeface="Calibri"/>
                <a:ea typeface="Calibri"/>
                <a:cs typeface="Calibri"/>
                <a:sym typeface="Calibri"/>
              </a:rPr>
              <a:t>‹#›</a:t>
            </a:fld>
            <a:endParaRPr b="0" i="0" sz="1500" u="none" cap="none" strike="noStrike">
              <a:solidFill>
                <a:srgbClr val="898989"/>
              </a:solidFill>
              <a:latin typeface="Calibri"/>
              <a:ea typeface="Calibri"/>
              <a:cs typeface="Calibri"/>
              <a:sym typeface="Calibri"/>
            </a:endParaRPr>
          </a:p>
        </p:txBody>
      </p:sp>
      <p:sp>
        <p:nvSpPr>
          <p:cNvPr id="623" name="Google Shape;623;p75"/>
          <p:cNvSpPr/>
          <p:nvPr/>
        </p:nvSpPr>
        <p:spPr>
          <a:xfrm>
            <a:off x="3770338" y="3290887"/>
            <a:ext cx="1603324" cy="30008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FFFFFF"/>
              </a:buClr>
              <a:buSzPts val="1350"/>
              <a:buFont typeface="Arial"/>
              <a:buNone/>
            </a:pPr>
            <a:r>
              <a:rPr b="0" i="0" lang="en-US" sz="1350" u="none" cap="none" strike="noStrike">
                <a:solidFill>
                  <a:srgbClr val="FFFFFF"/>
                </a:solidFill>
                <a:latin typeface="Times New Roman"/>
                <a:ea typeface="Times New Roman"/>
                <a:cs typeface="Times New Roman"/>
                <a:sym typeface="Times New Roman"/>
              </a:rPr>
              <a:t>LOGISTICS SLIDE</a:t>
            </a:r>
            <a:endParaRPr/>
          </a:p>
        </p:txBody>
      </p:sp>
      <p:sp>
        <p:nvSpPr>
          <p:cNvPr id="624" name="Google Shape;624;p75"/>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BREAKOUT SESSION</a:t>
            </a:r>
            <a:br>
              <a:rPr lang="en-US"/>
            </a:br>
            <a:r>
              <a:rPr lang="en-US"/>
              <a:t>GROUND RULES </a:t>
            </a:r>
            <a:endParaRPr/>
          </a:p>
        </p:txBody>
      </p:sp>
      <p:sp>
        <p:nvSpPr>
          <p:cNvPr id="625" name="Google Shape;625;p75"/>
          <p:cNvSpPr txBox="1"/>
          <p:nvPr>
            <p:ph idx="1" type="body"/>
          </p:nvPr>
        </p:nvSpPr>
        <p:spPr>
          <a:xfrm>
            <a:off x="1257300" y="1771650"/>
            <a:ext cx="6400800" cy="39433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650"/>
              <a:buChar char="•"/>
            </a:pPr>
            <a:r>
              <a:rPr lang="en-US" sz="1650"/>
              <a:t>The break-out session and discussions are not binding and does not constitute a commitment on behalf of the Government.</a:t>
            </a:r>
            <a:endParaRPr/>
          </a:p>
          <a:p>
            <a:pPr indent="-342900" lvl="0" marL="342900" rtl="0" algn="l">
              <a:spcBef>
                <a:spcPts val="330"/>
              </a:spcBef>
              <a:spcAft>
                <a:spcPts val="0"/>
              </a:spcAft>
              <a:buClr>
                <a:schemeClr val="dk1"/>
              </a:buClr>
              <a:buSzPts val="1650"/>
              <a:buChar char="•"/>
            </a:pPr>
            <a:r>
              <a:rPr lang="en-US" sz="1650"/>
              <a:t>No detailed information beyond the brief or the RFI will be provided (i.e. future schedule or budget at this time)</a:t>
            </a:r>
            <a:endParaRPr/>
          </a:p>
          <a:p>
            <a:pPr indent="-342900" lvl="0" marL="342900" rtl="0" algn="l">
              <a:spcBef>
                <a:spcPts val="330"/>
              </a:spcBef>
              <a:spcAft>
                <a:spcPts val="0"/>
              </a:spcAft>
              <a:buClr>
                <a:schemeClr val="dk1"/>
              </a:buClr>
              <a:buSzPts val="1650"/>
              <a:buChar char="•"/>
            </a:pPr>
            <a:r>
              <a:rPr lang="en-US" sz="1650"/>
              <a:t>If your presentation contains proprietary information and/or business sensitive information please identify the information to the Government during your presentation.</a:t>
            </a:r>
            <a:endParaRPr/>
          </a:p>
          <a:p>
            <a:pPr indent="-342900" lvl="0" marL="342900" rtl="0" algn="l">
              <a:spcBef>
                <a:spcPts val="330"/>
              </a:spcBef>
              <a:spcAft>
                <a:spcPts val="0"/>
              </a:spcAft>
              <a:buClr>
                <a:schemeClr val="dk1"/>
              </a:buClr>
              <a:buSzPts val="1650"/>
              <a:buChar char="•"/>
            </a:pPr>
            <a:r>
              <a:rPr lang="en-US" sz="1650"/>
              <a:t>All questions asked during Industry Day are subject to posting on FedBizzOpps at the Governments discretion</a:t>
            </a:r>
            <a:endParaRPr/>
          </a:p>
          <a:p>
            <a:pPr indent="-342900" lvl="0" marL="342900" rtl="0" algn="l">
              <a:spcBef>
                <a:spcPts val="330"/>
              </a:spcBef>
              <a:spcAft>
                <a:spcPts val="0"/>
              </a:spcAft>
              <a:buClr>
                <a:schemeClr val="dk1"/>
              </a:buClr>
              <a:buSzPts val="1650"/>
              <a:buChar char="•"/>
            </a:pPr>
            <a:r>
              <a:rPr lang="en-US" sz="1650"/>
              <a:t>No guarantee that the Government will address all questions and/or concerns</a:t>
            </a:r>
            <a:endParaRPr/>
          </a:p>
          <a:p>
            <a:pPr indent="-342900" lvl="0" marL="342900" rtl="0" algn="l">
              <a:spcBef>
                <a:spcPts val="330"/>
              </a:spcBef>
              <a:spcAft>
                <a:spcPts val="0"/>
              </a:spcAft>
              <a:buClr>
                <a:schemeClr val="dk1"/>
              </a:buClr>
              <a:buSzPts val="1650"/>
              <a:buChar char="•"/>
            </a:pPr>
            <a:r>
              <a:rPr lang="en-US" sz="1650"/>
              <a:t>In responding, the Government may edit questions for brevity or clarity.</a:t>
            </a:r>
            <a:endParaRPr/>
          </a:p>
          <a:p>
            <a:pPr indent="0" lvl="0" marL="0" rtl="0" algn="l">
              <a:spcBef>
                <a:spcPts val="330"/>
              </a:spcBef>
              <a:spcAft>
                <a:spcPts val="0"/>
              </a:spcAft>
              <a:buClr>
                <a:schemeClr val="dk1"/>
              </a:buClr>
              <a:buSzPts val="1650"/>
              <a:buNone/>
            </a:pPr>
            <a:r>
              <a:t/>
            </a:r>
            <a:endParaRPr sz="165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9" name="Shape 629"/>
        <p:cNvGrpSpPr/>
        <p:nvPr/>
      </p:nvGrpSpPr>
      <p:grpSpPr>
        <a:xfrm>
          <a:off x="0" y="0"/>
          <a:ext cx="0" cy="0"/>
          <a:chOff x="0" y="0"/>
          <a:chExt cx="0" cy="0"/>
        </a:xfrm>
      </p:grpSpPr>
      <p:sp>
        <p:nvSpPr>
          <p:cNvPr id="630" name="Google Shape;630;p76"/>
          <p:cNvSpPr txBox="1"/>
          <p:nvPr/>
        </p:nvSpPr>
        <p:spPr>
          <a:xfrm>
            <a:off x="6343650" y="5624514"/>
            <a:ext cx="16002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500"/>
              <a:buFont typeface="Arial"/>
              <a:buNone/>
            </a:pPr>
            <a:fld id="{00000000-1234-1234-1234-123412341234}" type="slidenum">
              <a:rPr b="0" i="0" lang="en-US" sz="1500" u="none" cap="none" strike="noStrike">
                <a:solidFill>
                  <a:srgbClr val="898989"/>
                </a:solidFill>
                <a:latin typeface="Calibri"/>
                <a:ea typeface="Calibri"/>
                <a:cs typeface="Calibri"/>
                <a:sym typeface="Calibri"/>
              </a:rPr>
              <a:t>‹#›</a:t>
            </a:fld>
            <a:endParaRPr b="0" i="0" sz="1500" u="none" cap="none" strike="noStrike">
              <a:solidFill>
                <a:srgbClr val="898989"/>
              </a:solidFill>
              <a:latin typeface="Calibri"/>
              <a:ea typeface="Calibri"/>
              <a:cs typeface="Calibri"/>
              <a:sym typeface="Calibri"/>
            </a:endParaRPr>
          </a:p>
        </p:txBody>
      </p:sp>
      <p:sp>
        <p:nvSpPr>
          <p:cNvPr id="631" name="Google Shape;631;p76"/>
          <p:cNvSpPr/>
          <p:nvPr/>
        </p:nvSpPr>
        <p:spPr>
          <a:xfrm>
            <a:off x="3770338" y="3290887"/>
            <a:ext cx="1603324" cy="30008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FFFFFF"/>
              </a:buClr>
              <a:buSzPts val="1350"/>
              <a:buFont typeface="Arial"/>
              <a:buNone/>
            </a:pPr>
            <a:r>
              <a:rPr b="0" i="0" lang="en-US" sz="1350" u="none" cap="none" strike="noStrike">
                <a:solidFill>
                  <a:srgbClr val="FFFFFF"/>
                </a:solidFill>
                <a:latin typeface="Times New Roman"/>
                <a:ea typeface="Times New Roman"/>
                <a:cs typeface="Times New Roman"/>
                <a:sym typeface="Times New Roman"/>
              </a:rPr>
              <a:t>LOGISTICS SLIDE</a:t>
            </a:r>
            <a:endParaRPr/>
          </a:p>
        </p:txBody>
      </p:sp>
      <p:sp>
        <p:nvSpPr>
          <p:cNvPr id="632" name="Google Shape;632;p76"/>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BREAKOUT SESSION</a:t>
            </a:r>
            <a:br>
              <a:rPr lang="en-US"/>
            </a:br>
            <a:r>
              <a:rPr lang="en-US"/>
              <a:t>GROUND RULES </a:t>
            </a:r>
            <a:endParaRPr/>
          </a:p>
        </p:txBody>
      </p:sp>
      <p:sp>
        <p:nvSpPr>
          <p:cNvPr id="633" name="Google Shape;633;p76"/>
          <p:cNvSpPr txBox="1"/>
          <p:nvPr>
            <p:ph idx="1" type="body"/>
          </p:nvPr>
        </p:nvSpPr>
        <p:spPr>
          <a:xfrm>
            <a:off x="1257300" y="1771650"/>
            <a:ext cx="6400800" cy="39433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650"/>
              <a:buChar char="•"/>
            </a:pPr>
            <a:r>
              <a:rPr lang="en-US" sz="1650"/>
              <a:t>Industry feedback will be considered in the preparation of the formal RFP.</a:t>
            </a:r>
            <a:endParaRPr/>
          </a:p>
          <a:p>
            <a:pPr indent="-342900" lvl="0" marL="342900" rtl="0" algn="l">
              <a:spcBef>
                <a:spcPts val="330"/>
              </a:spcBef>
              <a:spcAft>
                <a:spcPts val="0"/>
              </a:spcAft>
              <a:buClr>
                <a:schemeClr val="dk1"/>
              </a:buClr>
              <a:buSzPts val="1650"/>
              <a:buChar char="•"/>
            </a:pPr>
            <a:r>
              <a:rPr lang="en-US" sz="1650"/>
              <a:t>Industry is reminded that the RFP, when released is what matters. If any conflict or inconsistency exists between today’s discussion and the formal RFP, the RFP governs. </a:t>
            </a:r>
            <a:endParaRPr/>
          </a:p>
          <a:p>
            <a:pPr indent="-342900" lvl="0" marL="342900" rtl="0" algn="l">
              <a:spcBef>
                <a:spcPts val="330"/>
              </a:spcBef>
              <a:spcAft>
                <a:spcPts val="0"/>
              </a:spcAft>
              <a:buClr>
                <a:schemeClr val="dk1"/>
              </a:buClr>
              <a:buSzPts val="1650"/>
              <a:buChar char="•"/>
            </a:pPr>
            <a:r>
              <a:rPr lang="en-US" sz="1650"/>
              <a:t>ALL sessions have a 25-minute time limit. This is a hard stop.</a:t>
            </a:r>
            <a:endParaRPr/>
          </a:p>
          <a:p>
            <a:pPr indent="0" lvl="0" marL="0" rtl="0" algn="l">
              <a:spcBef>
                <a:spcPts val="330"/>
              </a:spcBef>
              <a:spcAft>
                <a:spcPts val="0"/>
              </a:spcAft>
              <a:buClr>
                <a:schemeClr val="dk1"/>
              </a:buClr>
              <a:buSzPts val="1650"/>
              <a:buNone/>
            </a:pPr>
            <a:r>
              <a:t/>
            </a:r>
            <a:endParaRPr sz="165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50"/>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13" name="Google Shape;313;p50"/>
          <p:cNvSpPr txBox="1"/>
          <p:nvPr/>
        </p:nvSpPr>
        <p:spPr>
          <a:xfrm>
            <a:off x="0" y="2514600"/>
            <a:ext cx="91440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WELCOME AND INTRODUCTIONS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51"/>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600"/>
              <a:t>INTRODUCTIONS</a:t>
            </a:r>
            <a:endParaRPr sz="3600"/>
          </a:p>
        </p:txBody>
      </p:sp>
      <p:sp>
        <p:nvSpPr>
          <p:cNvPr id="319" name="Google Shape;319;p51"/>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20" name="Google Shape;320;p5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50000"/>
              </a:lnSpc>
              <a:spcBef>
                <a:spcPts val="0"/>
              </a:spcBef>
              <a:spcAft>
                <a:spcPts val="0"/>
              </a:spcAft>
              <a:buClr>
                <a:schemeClr val="dk1"/>
              </a:buClr>
              <a:buSzPts val="2400"/>
              <a:buChar char="•"/>
            </a:pPr>
            <a:r>
              <a:rPr b="1" lang="en-US" sz="2400"/>
              <a:t>PMS325 Support Ships, Boats, and Craft: Program Office</a:t>
            </a:r>
            <a:endParaRPr/>
          </a:p>
          <a:p>
            <a:pPr indent="-342900" lvl="0" marL="342900" rtl="0" algn="l">
              <a:lnSpc>
                <a:spcPct val="150000"/>
              </a:lnSpc>
              <a:spcBef>
                <a:spcPts val="480"/>
              </a:spcBef>
              <a:spcAft>
                <a:spcPts val="0"/>
              </a:spcAft>
              <a:buClr>
                <a:schemeClr val="dk1"/>
              </a:buClr>
              <a:buSzPts val="2400"/>
              <a:buChar char="•"/>
            </a:pPr>
            <a:r>
              <a:rPr b="1" lang="en-US" sz="2400"/>
              <a:t>NAVSEA 02: Contracting</a:t>
            </a:r>
            <a:endParaRPr/>
          </a:p>
          <a:p>
            <a:pPr indent="-342900" lvl="0" marL="342900" rtl="0" algn="l">
              <a:lnSpc>
                <a:spcPct val="150000"/>
              </a:lnSpc>
              <a:spcBef>
                <a:spcPts val="480"/>
              </a:spcBef>
              <a:spcAft>
                <a:spcPts val="0"/>
              </a:spcAft>
              <a:buClr>
                <a:schemeClr val="dk1"/>
              </a:buClr>
              <a:buSzPts val="2400"/>
              <a:buChar char="•"/>
            </a:pPr>
            <a:r>
              <a:rPr b="1" lang="en-US" sz="2400"/>
              <a:t>NAVSEA 05D: Ship Design Manager </a:t>
            </a:r>
            <a:endParaRPr/>
          </a:p>
          <a:p>
            <a:pPr indent="-342900" lvl="0" marL="342900" rtl="0" algn="l">
              <a:lnSpc>
                <a:spcPct val="150000"/>
              </a:lnSpc>
              <a:spcBef>
                <a:spcPts val="480"/>
              </a:spcBef>
              <a:spcAft>
                <a:spcPts val="0"/>
              </a:spcAft>
              <a:buClr>
                <a:schemeClr val="dk1"/>
              </a:buClr>
              <a:buSzPts val="2400"/>
              <a:buChar char="•"/>
            </a:pPr>
            <a:r>
              <a:rPr b="1" lang="en-US" sz="2400"/>
              <a:t>Military Sealift Command (MSC): End user</a:t>
            </a:r>
            <a:endParaRPr/>
          </a:p>
          <a:p>
            <a:pPr indent="-342900" lvl="0" marL="342900" rtl="0" algn="l">
              <a:lnSpc>
                <a:spcPct val="150000"/>
              </a:lnSpc>
              <a:spcBef>
                <a:spcPts val="480"/>
              </a:spcBef>
              <a:spcAft>
                <a:spcPts val="0"/>
              </a:spcAft>
              <a:buClr>
                <a:schemeClr val="dk1"/>
              </a:buClr>
              <a:buSzPts val="2400"/>
              <a:buChar char="•"/>
            </a:pPr>
            <a:r>
              <a:rPr b="1" lang="en-US" sz="2400"/>
              <a:t>OPNAV N97 (Underwater Warfare): Resource sponsor</a:t>
            </a:r>
            <a:endParaRPr/>
          </a:p>
          <a:p>
            <a:pPr indent="-342900" lvl="0" marL="342900" rtl="0" algn="l">
              <a:lnSpc>
                <a:spcPct val="150000"/>
              </a:lnSpc>
              <a:spcBef>
                <a:spcPts val="480"/>
              </a:spcBef>
              <a:spcAft>
                <a:spcPts val="0"/>
              </a:spcAft>
              <a:buClr>
                <a:schemeClr val="dk1"/>
              </a:buClr>
              <a:buSzPts val="2400"/>
              <a:buChar char="•"/>
            </a:pPr>
            <a:r>
              <a:rPr b="1" lang="en-US" sz="2400"/>
              <a:t>PMS485: Mission System Program Manager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52"/>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26" name="Google Shape;326;p52"/>
          <p:cNvSpPr/>
          <p:nvPr/>
        </p:nvSpPr>
        <p:spPr>
          <a:xfrm>
            <a:off x="3533775" y="3244850"/>
            <a:ext cx="2076450" cy="368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1"/>
              </a:buClr>
              <a:buSzPts val="1800"/>
              <a:buFont typeface="Arial"/>
              <a:buNone/>
            </a:pPr>
            <a:r>
              <a:rPr b="0" i="0" lang="en-US" sz="1800" u="none" cap="none" strike="noStrike">
                <a:solidFill>
                  <a:schemeClr val="lt1"/>
                </a:solidFill>
                <a:latin typeface="Times New Roman"/>
                <a:ea typeface="Times New Roman"/>
                <a:cs typeface="Times New Roman"/>
                <a:sym typeface="Times New Roman"/>
              </a:rPr>
              <a:t>LOGISTICS SLIDE</a:t>
            </a:r>
            <a:endParaRPr/>
          </a:p>
        </p:txBody>
      </p:sp>
      <p:sp>
        <p:nvSpPr>
          <p:cNvPr id="327" name="Google Shape;327;p52"/>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RULES OF ENGAGEMENT</a:t>
            </a:r>
            <a:endParaRPr/>
          </a:p>
        </p:txBody>
      </p:sp>
      <p:sp>
        <p:nvSpPr>
          <p:cNvPr id="328" name="Google Shape;328;p52"/>
          <p:cNvSpPr txBox="1"/>
          <p:nvPr>
            <p:ph idx="1" type="body"/>
          </p:nvPr>
        </p:nvSpPr>
        <p:spPr>
          <a:xfrm>
            <a:off x="457200" y="13716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200"/>
              <a:buChar char="•"/>
            </a:pPr>
            <a:r>
              <a:rPr lang="en-US" sz="2200"/>
              <a:t>IAW FAR 15.201, the purpose of this Industry Day is to exchange information to improve the understanding of the Government requirements and industry capabilities</a:t>
            </a:r>
            <a:endParaRPr/>
          </a:p>
          <a:p>
            <a:pPr indent="-342900" lvl="0" marL="342900" rtl="0" algn="l">
              <a:spcBef>
                <a:spcPts val="440"/>
              </a:spcBef>
              <a:spcAft>
                <a:spcPts val="0"/>
              </a:spcAft>
              <a:buClr>
                <a:schemeClr val="dk1"/>
              </a:buClr>
              <a:buSzPts val="2200"/>
              <a:buChar char="•"/>
            </a:pPr>
            <a:r>
              <a:rPr lang="en-US" sz="2200"/>
              <a:t>Nothing herein is to be construed as constituting any commitment whatsoever on the part of the Government</a:t>
            </a:r>
            <a:endParaRPr/>
          </a:p>
          <a:p>
            <a:pPr indent="-342900" lvl="0" marL="342900" rtl="0" algn="l">
              <a:spcBef>
                <a:spcPts val="440"/>
              </a:spcBef>
              <a:spcAft>
                <a:spcPts val="0"/>
              </a:spcAft>
              <a:buClr>
                <a:schemeClr val="dk1"/>
              </a:buClr>
              <a:buSzPts val="2200"/>
              <a:buChar char="•"/>
            </a:pPr>
            <a:r>
              <a:rPr lang="en-US" sz="2200"/>
              <a:t>The Navy is not soliciting, nor will the Navy accept, any proposals at this time</a:t>
            </a:r>
            <a:endParaRPr/>
          </a:p>
          <a:p>
            <a:pPr indent="-342900" lvl="0" marL="342900" rtl="0" algn="l">
              <a:spcBef>
                <a:spcPts val="440"/>
              </a:spcBef>
              <a:spcAft>
                <a:spcPts val="0"/>
              </a:spcAft>
              <a:buClr>
                <a:schemeClr val="dk1"/>
              </a:buClr>
              <a:buSzPts val="2200"/>
              <a:buChar char="•"/>
            </a:pPr>
            <a:r>
              <a:rPr lang="en-US" sz="2200"/>
              <a:t>No recording devices may be used</a:t>
            </a:r>
            <a:endParaRPr/>
          </a:p>
          <a:p>
            <a:pPr indent="-342900" lvl="0" marL="342900" rtl="0" algn="l">
              <a:spcBef>
                <a:spcPts val="440"/>
              </a:spcBef>
              <a:spcAft>
                <a:spcPts val="0"/>
              </a:spcAft>
              <a:buClr>
                <a:schemeClr val="dk1"/>
              </a:buClr>
              <a:buSzPts val="2200"/>
              <a:buChar char="•"/>
            </a:pPr>
            <a:r>
              <a:rPr lang="en-US" sz="2200"/>
              <a:t>If you are interested in this program, please monitor the Federal Business Opportunities (FBO) website at </a:t>
            </a:r>
            <a:r>
              <a:rPr lang="en-US" sz="2200" u="sng">
                <a:solidFill>
                  <a:schemeClr val="hlink"/>
                </a:solidFill>
                <a:hlinkClick r:id="rId3"/>
              </a:rPr>
              <a:t>http://www.fedbizopps.gov</a:t>
            </a:r>
            <a:r>
              <a:rPr lang="en-US" sz="2200"/>
              <a:t> </a:t>
            </a:r>
            <a:endParaRPr/>
          </a:p>
          <a:p>
            <a:pPr indent="-342900" lvl="0" marL="342900" rtl="0" algn="l">
              <a:spcBef>
                <a:spcPts val="440"/>
              </a:spcBef>
              <a:spcAft>
                <a:spcPts val="0"/>
              </a:spcAft>
              <a:buClr>
                <a:schemeClr val="dk1"/>
              </a:buClr>
              <a:buSzPts val="2200"/>
              <a:buChar char="•"/>
            </a:pPr>
            <a:r>
              <a:rPr lang="en-US" sz="2200"/>
              <a:t>Please direct any comments, concerns, or questions regarding this event to Roxie Thomas at </a:t>
            </a:r>
            <a:r>
              <a:rPr lang="en-US" sz="2200" u="sng">
                <a:solidFill>
                  <a:schemeClr val="hlink"/>
                </a:solidFill>
                <a:hlinkClick r:id="rId4"/>
              </a:rPr>
              <a:t>roxie.thomas@navy.mil</a:t>
            </a:r>
            <a:r>
              <a:rPr lang="en-US" sz="2200"/>
              <a:t> and Nathan Good at </a:t>
            </a:r>
            <a:r>
              <a:rPr lang="en-US" sz="2200" u="sng">
                <a:solidFill>
                  <a:schemeClr val="hlink"/>
                </a:solidFill>
                <a:hlinkClick r:id="rId5"/>
              </a:rPr>
              <a:t>nathan.good@navy.mil</a:t>
            </a:r>
            <a:r>
              <a:rPr lang="en-US" sz="2200"/>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53"/>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36" name="Google Shape;336;p53"/>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QUESTION OVERVIEW</a:t>
            </a:r>
            <a:endParaRPr/>
          </a:p>
        </p:txBody>
      </p:sp>
      <p:sp>
        <p:nvSpPr>
          <p:cNvPr id="337" name="Google Shape;337;p5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We kindly ask you to hold all questions until the end of the presentation.</a:t>
            </a:r>
            <a:endParaRPr/>
          </a:p>
          <a:p>
            <a:pPr indent="-342900" lvl="0" marL="342900" rtl="0" algn="l">
              <a:spcBef>
                <a:spcPts val="560"/>
              </a:spcBef>
              <a:spcAft>
                <a:spcPts val="0"/>
              </a:spcAft>
              <a:buClr>
                <a:schemeClr val="dk1"/>
              </a:buClr>
              <a:buSzPts val="2800"/>
              <a:buChar char="•"/>
            </a:pPr>
            <a:r>
              <a:rPr lang="en-US" sz="2800"/>
              <a:t>Please write your questions on the index cards provided.</a:t>
            </a:r>
            <a:endParaRPr/>
          </a:p>
          <a:p>
            <a:pPr indent="-342900" lvl="0" marL="342900" rtl="0" algn="l">
              <a:spcBef>
                <a:spcPts val="560"/>
              </a:spcBef>
              <a:spcAft>
                <a:spcPts val="0"/>
              </a:spcAft>
              <a:buClr>
                <a:schemeClr val="dk1"/>
              </a:buClr>
              <a:buSzPts val="2800"/>
              <a:buChar char="•"/>
            </a:pPr>
            <a:r>
              <a:rPr lang="en-US" sz="2800"/>
              <a:t>We will take a short break and then answer those questions we can.  Answers will also be posted.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54"/>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45" name="Google Shape;345;p54"/>
          <p:cNvSpPr txBox="1"/>
          <p:nvPr/>
        </p:nvSpPr>
        <p:spPr>
          <a:xfrm>
            <a:off x="0" y="2514600"/>
            <a:ext cx="9144000" cy="914400"/>
          </a:xfrm>
          <a:prstGeom prst="rect">
            <a:avLst/>
          </a:prstGeom>
          <a:noFill/>
          <a:ln>
            <a:noFill/>
          </a:ln>
        </p:spPr>
        <p:txBody>
          <a:bodyPr anchorCtr="0" anchor="t" bIns="45700" lIns="91425" spcFirstLastPara="1" rIns="91425" wrap="square" tIns="45700">
            <a:noAutofit/>
          </a:bodyPr>
          <a:lstStyle/>
          <a:p>
            <a:pPr indent="-285750" lvl="1" marL="742950" marR="0" rtl="0" algn="ctr">
              <a:spcBef>
                <a:spcPts val="0"/>
              </a:spcBef>
              <a:spcAft>
                <a:spcPts val="0"/>
              </a:spcAft>
              <a:buClr>
                <a:srgbClr val="08399A"/>
              </a:buClr>
              <a:buSzPts val="4800"/>
              <a:buFont typeface="Arial"/>
              <a:buNone/>
            </a:pPr>
            <a:r>
              <a:rPr b="1" i="0" lang="en-US" sz="4800" u="none" cap="none" strike="noStrike">
                <a:solidFill>
                  <a:srgbClr val="08399A"/>
                </a:solidFill>
                <a:latin typeface="Times New Roman"/>
                <a:ea typeface="Times New Roman"/>
                <a:cs typeface="Times New Roman"/>
                <a:sym typeface="Times New Roman"/>
              </a:rPr>
              <a:t>ROLES AND RESPONSIBILITIES OF GOVERNMENT TEAM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Google Shape;352;p55"/>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53" name="Google Shape;353;p55"/>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t>PMS325 </a:t>
            </a:r>
            <a:br>
              <a:rPr lang="en-US" sz="3200"/>
            </a:br>
            <a:r>
              <a:rPr lang="en-US" sz="3200"/>
              <a:t>SUPPORT SHIPS, BOATS &amp; CRAFT</a:t>
            </a:r>
            <a:endParaRPr sz="3200" cap="none"/>
          </a:p>
        </p:txBody>
      </p:sp>
      <p:grpSp>
        <p:nvGrpSpPr>
          <p:cNvPr id="354" name="Google Shape;354;p55"/>
          <p:cNvGrpSpPr/>
          <p:nvPr/>
        </p:nvGrpSpPr>
        <p:grpSpPr>
          <a:xfrm>
            <a:off x="152400" y="1676400"/>
            <a:ext cx="8839200" cy="2013862"/>
            <a:chOff x="152400" y="1066799"/>
            <a:chExt cx="8839200" cy="2013862"/>
          </a:xfrm>
        </p:grpSpPr>
        <p:cxnSp>
          <p:nvCxnSpPr>
            <p:cNvPr id="355" name="Google Shape;355;p55"/>
            <p:cNvCxnSpPr>
              <a:stCxn id="356" idx="2"/>
            </p:cNvCxnSpPr>
            <p:nvPr/>
          </p:nvCxnSpPr>
          <p:spPr>
            <a:xfrm flipH="1">
              <a:off x="4696917" y="1524772"/>
              <a:ext cx="6000" cy="932400"/>
            </a:xfrm>
            <a:prstGeom prst="straightConnector1">
              <a:avLst/>
            </a:prstGeom>
            <a:noFill/>
            <a:ln cap="flat" cmpd="sng" w="9525">
              <a:solidFill>
                <a:schemeClr val="dk1"/>
              </a:solidFill>
              <a:prstDash val="solid"/>
              <a:round/>
              <a:headEnd len="sm" w="sm" type="none"/>
              <a:tailEnd len="sm" w="sm" type="none"/>
            </a:ln>
          </p:spPr>
        </p:cxnSp>
        <p:cxnSp>
          <p:nvCxnSpPr>
            <p:cNvPr id="357" name="Google Shape;357;p55"/>
            <p:cNvCxnSpPr/>
            <p:nvPr/>
          </p:nvCxnSpPr>
          <p:spPr>
            <a:xfrm>
              <a:off x="5334000" y="1820466"/>
              <a:ext cx="457200" cy="0"/>
            </a:xfrm>
            <a:prstGeom prst="straightConnector1">
              <a:avLst/>
            </a:prstGeom>
            <a:noFill/>
            <a:ln cap="flat" cmpd="sng" w="9525">
              <a:solidFill>
                <a:schemeClr val="dk1"/>
              </a:solidFill>
              <a:prstDash val="solid"/>
              <a:round/>
              <a:headEnd len="sm" w="sm" type="none"/>
              <a:tailEnd len="sm" w="sm" type="none"/>
            </a:ln>
          </p:spPr>
        </p:cxnSp>
        <p:cxnSp>
          <p:nvCxnSpPr>
            <p:cNvPr id="358" name="Google Shape;358;p55"/>
            <p:cNvCxnSpPr/>
            <p:nvPr/>
          </p:nvCxnSpPr>
          <p:spPr>
            <a:xfrm rot="10800000">
              <a:off x="3505200" y="1820466"/>
              <a:ext cx="457200" cy="0"/>
            </a:xfrm>
            <a:prstGeom prst="straightConnector1">
              <a:avLst/>
            </a:prstGeom>
            <a:noFill/>
            <a:ln cap="flat" cmpd="sng" w="9525">
              <a:solidFill>
                <a:schemeClr val="dk1"/>
              </a:solidFill>
              <a:prstDash val="solid"/>
              <a:round/>
              <a:headEnd len="sm" w="sm" type="none"/>
              <a:tailEnd len="sm" w="sm" type="none"/>
            </a:ln>
          </p:spPr>
        </p:cxnSp>
        <p:cxnSp>
          <p:nvCxnSpPr>
            <p:cNvPr id="359" name="Google Shape;359;p55"/>
            <p:cNvCxnSpPr/>
            <p:nvPr/>
          </p:nvCxnSpPr>
          <p:spPr>
            <a:xfrm>
              <a:off x="609600" y="2455821"/>
              <a:ext cx="7772400" cy="1"/>
            </a:xfrm>
            <a:prstGeom prst="straightConnector1">
              <a:avLst/>
            </a:prstGeom>
            <a:noFill/>
            <a:ln cap="flat" cmpd="sng" w="12700">
              <a:solidFill>
                <a:schemeClr val="dk1"/>
              </a:solidFill>
              <a:prstDash val="solid"/>
              <a:round/>
              <a:headEnd len="sm" w="sm" type="none"/>
              <a:tailEnd len="sm" w="sm" type="none"/>
            </a:ln>
          </p:spPr>
        </p:cxnSp>
        <p:sp>
          <p:nvSpPr>
            <p:cNvPr id="356" name="Google Shape;356;p55"/>
            <p:cNvSpPr/>
            <p:nvPr/>
          </p:nvSpPr>
          <p:spPr>
            <a:xfrm>
              <a:off x="4094110" y="1066799"/>
              <a:ext cx="1217613" cy="457973"/>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Program Manager</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325</a:t>
              </a:r>
              <a:endParaRPr/>
            </a:p>
          </p:txBody>
        </p:sp>
        <p:sp>
          <p:nvSpPr>
            <p:cNvPr id="360" name="Google Shape;360;p55"/>
            <p:cNvSpPr/>
            <p:nvPr/>
          </p:nvSpPr>
          <p:spPr>
            <a:xfrm>
              <a:off x="3940916" y="1590703"/>
              <a:ext cx="1524000" cy="46762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Deputy Program Manager</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325B</a:t>
              </a:r>
              <a:endParaRPr/>
            </a:p>
          </p:txBody>
        </p:sp>
        <p:sp>
          <p:nvSpPr>
            <p:cNvPr id="361" name="Google Shape;361;p55"/>
            <p:cNvSpPr/>
            <p:nvPr/>
          </p:nvSpPr>
          <p:spPr>
            <a:xfrm>
              <a:off x="5638800" y="1748433"/>
              <a:ext cx="914400" cy="300633"/>
            </a:xfrm>
            <a:prstGeom prst="rect">
              <a:avLst/>
            </a:prstGeom>
            <a:solidFill>
              <a:schemeClr val="lt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Exec Asst</a:t>
              </a:r>
              <a:endParaRPr b="1" i="0" sz="900" u="none" cap="none" strike="noStrike">
                <a:solidFill>
                  <a:srgbClr val="000000"/>
                </a:solidFill>
                <a:latin typeface="Arial"/>
                <a:ea typeface="Arial"/>
                <a:cs typeface="Arial"/>
                <a:sym typeface="Arial"/>
              </a:endParaRPr>
            </a:p>
          </p:txBody>
        </p:sp>
        <p:sp>
          <p:nvSpPr>
            <p:cNvPr id="362" name="Google Shape;362;p55"/>
            <p:cNvSpPr/>
            <p:nvPr/>
          </p:nvSpPr>
          <p:spPr>
            <a:xfrm>
              <a:off x="2514600" y="1553766"/>
              <a:ext cx="1143000" cy="49530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Systems Integration</a:t>
              </a:r>
              <a:endParaRPr/>
            </a:p>
          </p:txBody>
        </p:sp>
        <p:sp>
          <p:nvSpPr>
            <p:cNvPr id="363" name="Google Shape;363;p55"/>
            <p:cNvSpPr/>
            <p:nvPr/>
          </p:nvSpPr>
          <p:spPr>
            <a:xfrm>
              <a:off x="5638800" y="1447800"/>
              <a:ext cx="914400" cy="300633"/>
            </a:xfrm>
            <a:prstGeom prst="rect">
              <a:avLst/>
            </a:prstGeom>
            <a:solidFill>
              <a:schemeClr val="lt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Operations Mgr</a:t>
              </a:r>
              <a:endParaRPr b="1" i="0" sz="900" u="none" cap="none" strike="noStrike">
                <a:solidFill>
                  <a:srgbClr val="000000"/>
                </a:solidFill>
                <a:latin typeface="Arial"/>
                <a:ea typeface="Arial"/>
                <a:cs typeface="Arial"/>
                <a:sym typeface="Arial"/>
              </a:endParaRPr>
            </a:p>
          </p:txBody>
        </p:sp>
        <p:cxnSp>
          <p:nvCxnSpPr>
            <p:cNvPr id="364" name="Google Shape;364;p55"/>
            <p:cNvCxnSpPr/>
            <p:nvPr/>
          </p:nvCxnSpPr>
          <p:spPr>
            <a:xfrm>
              <a:off x="8382000" y="2455822"/>
              <a:ext cx="0" cy="76201"/>
            </a:xfrm>
            <a:prstGeom prst="straightConnector1">
              <a:avLst/>
            </a:prstGeom>
            <a:noFill/>
            <a:ln cap="flat" cmpd="sng" w="9525">
              <a:solidFill>
                <a:schemeClr val="dk1"/>
              </a:solidFill>
              <a:prstDash val="solid"/>
              <a:round/>
              <a:headEnd len="sm" w="sm" type="none"/>
              <a:tailEnd len="sm" w="sm" type="none"/>
            </a:ln>
          </p:spPr>
        </p:cxnSp>
        <p:sp>
          <p:nvSpPr>
            <p:cNvPr id="365" name="Google Shape;365;p55"/>
            <p:cNvSpPr/>
            <p:nvPr/>
          </p:nvSpPr>
          <p:spPr>
            <a:xfrm>
              <a:off x="2667000" y="2532021"/>
              <a:ext cx="1490715" cy="54864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Boats &amp; Combatant Craft</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325G</a:t>
              </a:r>
              <a:endParaRPr/>
            </a:p>
          </p:txBody>
        </p:sp>
        <p:cxnSp>
          <p:nvCxnSpPr>
            <p:cNvPr id="366" name="Google Shape;366;p55"/>
            <p:cNvCxnSpPr/>
            <p:nvPr/>
          </p:nvCxnSpPr>
          <p:spPr>
            <a:xfrm>
              <a:off x="3412357" y="2455822"/>
              <a:ext cx="0" cy="76201"/>
            </a:xfrm>
            <a:prstGeom prst="straightConnector1">
              <a:avLst/>
            </a:prstGeom>
            <a:noFill/>
            <a:ln cap="flat" cmpd="sng" w="9525">
              <a:solidFill>
                <a:schemeClr val="dk1"/>
              </a:solidFill>
              <a:prstDash val="solid"/>
              <a:round/>
              <a:headEnd len="sm" w="sm" type="none"/>
              <a:tailEnd len="sm" w="sm" type="none"/>
            </a:ln>
          </p:spPr>
        </p:cxnSp>
        <p:sp>
          <p:nvSpPr>
            <p:cNvPr id="367" name="Google Shape;367;p55"/>
            <p:cNvSpPr/>
            <p:nvPr/>
          </p:nvSpPr>
          <p:spPr>
            <a:xfrm>
              <a:off x="1150948" y="2532021"/>
              <a:ext cx="1413693" cy="54864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Foreign Military Sales</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325F</a:t>
              </a:r>
              <a:endParaRPr/>
            </a:p>
          </p:txBody>
        </p:sp>
        <p:cxnSp>
          <p:nvCxnSpPr>
            <p:cNvPr id="368" name="Google Shape;368;p55"/>
            <p:cNvCxnSpPr/>
            <p:nvPr/>
          </p:nvCxnSpPr>
          <p:spPr>
            <a:xfrm>
              <a:off x="1857794" y="2455821"/>
              <a:ext cx="0" cy="76201"/>
            </a:xfrm>
            <a:prstGeom prst="straightConnector1">
              <a:avLst/>
            </a:prstGeom>
            <a:noFill/>
            <a:ln cap="flat" cmpd="sng" w="9525">
              <a:solidFill>
                <a:schemeClr val="dk1"/>
              </a:solidFill>
              <a:prstDash val="solid"/>
              <a:round/>
              <a:headEnd len="sm" w="sm" type="none"/>
              <a:tailEnd len="sm" w="sm" type="none"/>
            </a:ln>
          </p:spPr>
        </p:cxnSp>
        <p:sp>
          <p:nvSpPr>
            <p:cNvPr id="369" name="Google Shape;369;p55"/>
            <p:cNvSpPr/>
            <p:nvPr/>
          </p:nvSpPr>
          <p:spPr>
            <a:xfrm>
              <a:off x="152400" y="2532021"/>
              <a:ext cx="914400" cy="54864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Auxiliary Ships</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325D</a:t>
              </a:r>
              <a:endParaRPr/>
            </a:p>
          </p:txBody>
        </p:sp>
        <p:cxnSp>
          <p:nvCxnSpPr>
            <p:cNvPr id="370" name="Google Shape;370;p55"/>
            <p:cNvCxnSpPr>
              <a:endCxn id="369" idx="0"/>
            </p:cNvCxnSpPr>
            <p:nvPr/>
          </p:nvCxnSpPr>
          <p:spPr>
            <a:xfrm>
              <a:off x="609600" y="2455821"/>
              <a:ext cx="0" cy="76200"/>
            </a:xfrm>
            <a:prstGeom prst="straightConnector1">
              <a:avLst/>
            </a:prstGeom>
            <a:noFill/>
            <a:ln cap="flat" cmpd="sng" w="9525">
              <a:solidFill>
                <a:schemeClr val="dk1"/>
              </a:solidFill>
              <a:prstDash val="solid"/>
              <a:round/>
              <a:headEnd len="sm" w="sm" type="none"/>
              <a:tailEnd len="sm" w="sm" type="none"/>
            </a:ln>
          </p:spPr>
        </p:cxnSp>
        <p:cxnSp>
          <p:nvCxnSpPr>
            <p:cNvPr id="371" name="Google Shape;371;p55"/>
            <p:cNvCxnSpPr/>
            <p:nvPr/>
          </p:nvCxnSpPr>
          <p:spPr>
            <a:xfrm>
              <a:off x="4773116" y="2455822"/>
              <a:ext cx="0" cy="76201"/>
            </a:xfrm>
            <a:prstGeom prst="straightConnector1">
              <a:avLst/>
            </a:prstGeom>
            <a:noFill/>
            <a:ln cap="flat" cmpd="sng" w="9525">
              <a:solidFill>
                <a:schemeClr val="dk1"/>
              </a:solidFill>
              <a:prstDash val="solid"/>
              <a:round/>
              <a:headEnd len="sm" w="sm" type="none"/>
              <a:tailEnd len="sm" w="sm" type="none"/>
            </a:ln>
          </p:spPr>
        </p:cxnSp>
        <p:sp>
          <p:nvSpPr>
            <p:cNvPr id="372" name="Google Shape;372;p55"/>
            <p:cNvSpPr/>
            <p:nvPr/>
          </p:nvSpPr>
          <p:spPr>
            <a:xfrm>
              <a:off x="4267200" y="2532021"/>
              <a:ext cx="1301485" cy="548640"/>
            </a:xfrm>
            <a:prstGeom prst="rect">
              <a:avLst/>
            </a:prstGeom>
            <a:solidFill>
              <a:srgbClr val="DAE5F1"/>
            </a:solidFill>
            <a:ln cap="flat" cmpd="sng" w="1905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Special Mission Ships</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325Q</a:t>
              </a:r>
              <a:endParaRPr b="1" i="0" sz="900" u="none" cap="none" strike="noStrike">
                <a:solidFill>
                  <a:srgbClr val="000000"/>
                </a:solidFill>
                <a:latin typeface="Arial"/>
                <a:ea typeface="Arial"/>
                <a:cs typeface="Arial"/>
                <a:sym typeface="Arial"/>
              </a:endParaRPr>
            </a:p>
          </p:txBody>
        </p:sp>
        <p:cxnSp>
          <p:nvCxnSpPr>
            <p:cNvPr id="373" name="Google Shape;373;p55"/>
            <p:cNvCxnSpPr/>
            <p:nvPr/>
          </p:nvCxnSpPr>
          <p:spPr>
            <a:xfrm>
              <a:off x="6281136" y="2455822"/>
              <a:ext cx="0" cy="76201"/>
            </a:xfrm>
            <a:prstGeom prst="straightConnector1">
              <a:avLst/>
            </a:prstGeom>
            <a:noFill/>
            <a:ln cap="flat" cmpd="sng" w="9525">
              <a:solidFill>
                <a:schemeClr val="dk1"/>
              </a:solidFill>
              <a:prstDash val="solid"/>
              <a:round/>
              <a:headEnd len="sm" w="sm" type="none"/>
              <a:tailEnd len="sm" w="sm" type="none"/>
            </a:ln>
          </p:spPr>
        </p:cxnSp>
        <p:sp>
          <p:nvSpPr>
            <p:cNvPr id="374" name="Google Shape;374;p55"/>
            <p:cNvSpPr/>
            <p:nvPr/>
          </p:nvSpPr>
          <p:spPr>
            <a:xfrm>
              <a:off x="6986288" y="2532021"/>
              <a:ext cx="960899" cy="54864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Logistics</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325L</a:t>
              </a:r>
              <a:endParaRPr/>
            </a:p>
          </p:txBody>
        </p:sp>
        <p:cxnSp>
          <p:nvCxnSpPr>
            <p:cNvPr id="375" name="Google Shape;375;p55"/>
            <p:cNvCxnSpPr/>
            <p:nvPr/>
          </p:nvCxnSpPr>
          <p:spPr>
            <a:xfrm>
              <a:off x="7466737" y="2455822"/>
              <a:ext cx="0" cy="76201"/>
            </a:xfrm>
            <a:prstGeom prst="straightConnector1">
              <a:avLst/>
            </a:prstGeom>
            <a:noFill/>
            <a:ln cap="flat" cmpd="sng" w="9525">
              <a:solidFill>
                <a:schemeClr val="dk1"/>
              </a:solidFill>
              <a:prstDash val="solid"/>
              <a:round/>
              <a:headEnd len="sm" w="sm" type="none"/>
              <a:tailEnd len="sm" w="sm" type="none"/>
            </a:ln>
          </p:spPr>
        </p:cxnSp>
        <p:sp>
          <p:nvSpPr>
            <p:cNvPr id="376" name="Google Shape;376;p55"/>
            <p:cNvSpPr/>
            <p:nvPr/>
          </p:nvSpPr>
          <p:spPr>
            <a:xfrm>
              <a:off x="8086599" y="2532021"/>
              <a:ext cx="905001" cy="54864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Financial</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325P</a:t>
              </a:r>
              <a:endParaRPr/>
            </a:p>
          </p:txBody>
        </p:sp>
        <p:sp>
          <p:nvSpPr>
            <p:cNvPr id="377" name="Google Shape;377;p55"/>
            <p:cNvSpPr/>
            <p:nvPr/>
          </p:nvSpPr>
          <p:spPr>
            <a:xfrm>
              <a:off x="5686222" y="2532021"/>
              <a:ext cx="1203448" cy="548640"/>
            </a:xfrm>
            <a:prstGeom prst="rect">
              <a:avLst/>
            </a:prstGeom>
            <a:solidFill>
              <a:srgbClr val="DAE5F1"/>
            </a:solidFill>
            <a:ln cap="flat" cmpd="sng" w="1905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Service Craft/Targets</a:t>
              </a:r>
              <a:endParaRPr/>
            </a:p>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PAPM 325T</a:t>
              </a:r>
              <a:endParaRPr/>
            </a:p>
          </p:txBody>
        </p:sp>
      </p:grpSp>
      <p:sp>
        <p:nvSpPr>
          <p:cNvPr id="378" name="Google Shape;378;p55"/>
          <p:cNvSpPr txBox="1"/>
          <p:nvPr/>
        </p:nvSpPr>
        <p:spPr>
          <a:xfrm>
            <a:off x="6947810" y="2817168"/>
            <a:ext cx="934871" cy="2308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1" lang="en-US" sz="900" u="none" cap="none" strike="noStrike">
                <a:solidFill>
                  <a:srgbClr val="000000"/>
                </a:solidFill>
                <a:latin typeface="Arial"/>
                <a:ea typeface="Arial"/>
                <a:cs typeface="Arial"/>
                <a:sym typeface="Arial"/>
              </a:rPr>
              <a:t>Matrix Support</a:t>
            </a:r>
            <a:endParaRPr/>
          </a:p>
        </p:txBody>
      </p:sp>
      <p:sp>
        <p:nvSpPr>
          <p:cNvPr id="379" name="Google Shape;379;p55"/>
          <p:cNvSpPr txBox="1"/>
          <p:nvPr/>
        </p:nvSpPr>
        <p:spPr>
          <a:xfrm>
            <a:off x="8011184" y="2817168"/>
            <a:ext cx="934871" cy="2308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1" lang="en-US" sz="900" u="none" cap="none" strike="noStrike">
                <a:solidFill>
                  <a:srgbClr val="000000"/>
                </a:solidFill>
                <a:latin typeface="Arial"/>
                <a:ea typeface="Arial"/>
                <a:cs typeface="Arial"/>
                <a:sym typeface="Arial"/>
              </a:rPr>
              <a:t>Matrix Support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5" name="Shape 385"/>
        <p:cNvGrpSpPr/>
        <p:nvPr/>
      </p:nvGrpSpPr>
      <p:grpSpPr>
        <a:xfrm>
          <a:off x="0" y="0"/>
          <a:ext cx="0" cy="0"/>
          <a:chOff x="0" y="0"/>
          <a:chExt cx="0" cy="0"/>
        </a:xfrm>
      </p:grpSpPr>
      <p:sp>
        <p:nvSpPr>
          <p:cNvPr id="386" name="Google Shape;386;p56"/>
          <p:cNvSpPr txBox="1"/>
          <p:nvPr/>
        </p:nvSpPr>
        <p:spPr>
          <a:xfrm>
            <a:off x="6934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2000"/>
              <a:buFont typeface="Arial"/>
              <a:buNone/>
            </a:pPr>
            <a:fld id="{00000000-1234-1234-1234-123412341234}" type="slidenum">
              <a:rPr b="0" i="0" lang="en-US" sz="2000" u="none" cap="none" strike="noStrike">
                <a:solidFill>
                  <a:srgbClr val="898989"/>
                </a:solidFill>
                <a:latin typeface="Calibri"/>
                <a:ea typeface="Calibri"/>
                <a:cs typeface="Calibri"/>
                <a:sym typeface="Calibri"/>
              </a:rPr>
              <a:t>‹#›</a:t>
            </a:fld>
            <a:endParaRPr b="0" i="0" sz="2000" u="none" cap="none" strike="noStrike">
              <a:solidFill>
                <a:srgbClr val="898989"/>
              </a:solidFill>
              <a:latin typeface="Calibri"/>
              <a:ea typeface="Calibri"/>
              <a:cs typeface="Calibri"/>
              <a:sym typeface="Calibri"/>
            </a:endParaRPr>
          </a:p>
        </p:txBody>
      </p:sp>
      <p:sp>
        <p:nvSpPr>
          <p:cNvPr id="387" name="Google Shape;387;p56"/>
          <p:cNvSpPr txBox="1"/>
          <p:nvPr>
            <p:ph type="title"/>
          </p:nvPr>
        </p:nvSpPr>
        <p:spPr>
          <a:xfrm>
            <a:off x="457200" y="90488"/>
            <a:ext cx="8229600" cy="10366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T-AGOS(X) PROGRAM ORGANIZATIONAL CHART</a:t>
            </a:r>
            <a:endParaRPr/>
          </a:p>
        </p:txBody>
      </p:sp>
      <p:grpSp>
        <p:nvGrpSpPr>
          <p:cNvPr id="388" name="Google Shape;388;p56"/>
          <p:cNvGrpSpPr/>
          <p:nvPr/>
        </p:nvGrpSpPr>
        <p:grpSpPr>
          <a:xfrm>
            <a:off x="1409700" y="1219200"/>
            <a:ext cx="6324600" cy="4934553"/>
            <a:chOff x="1417515" y="703131"/>
            <a:chExt cx="6324600" cy="4934553"/>
          </a:xfrm>
        </p:grpSpPr>
        <p:sp>
          <p:nvSpPr>
            <p:cNvPr id="389" name="Google Shape;389;p56"/>
            <p:cNvSpPr/>
            <p:nvPr/>
          </p:nvSpPr>
          <p:spPr>
            <a:xfrm>
              <a:off x="2410428" y="1738157"/>
              <a:ext cx="561372"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PM/Acq</a:t>
              </a:r>
              <a:endParaRPr b="0" i="0" sz="1800" u="none" cap="none" strike="noStrike">
                <a:solidFill>
                  <a:srgbClr val="000000"/>
                </a:solidFill>
                <a:latin typeface="Arial"/>
                <a:ea typeface="Arial"/>
                <a:cs typeface="Arial"/>
                <a:sym typeface="Arial"/>
              </a:endParaRPr>
            </a:p>
          </p:txBody>
        </p:sp>
        <p:grpSp>
          <p:nvGrpSpPr>
            <p:cNvPr id="390" name="Google Shape;390;p56"/>
            <p:cNvGrpSpPr/>
            <p:nvPr/>
          </p:nvGrpSpPr>
          <p:grpSpPr>
            <a:xfrm>
              <a:off x="1417515" y="703131"/>
              <a:ext cx="6324600" cy="4934553"/>
              <a:chOff x="1417515" y="703131"/>
              <a:chExt cx="6324600" cy="4934553"/>
            </a:xfrm>
          </p:grpSpPr>
          <p:cxnSp>
            <p:nvCxnSpPr>
              <p:cNvPr id="391" name="Google Shape;391;p56"/>
              <p:cNvCxnSpPr/>
              <p:nvPr/>
            </p:nvCxnSpPr>
            <p:spPr>
              <a:xfrm>
                <a:off x="2145139" y="5088069"/>
                <a:ext cx="2563" cy="365760"/>
              </a:xfrm>
              <a:prstGeom prst="straightConnector1">
                <a:avLst/>
              </a:prstGeom>
              <a:noFill/>
              <a:ln cap="sq" cmpd="sng" w="22225">
                <a:solidFill>
                  <a:srgbClr val="000000"/>
                </a:solidFill>
                <a:prstDash val="solid"/>
                <a:bevel/>
                <a:headEnd len="med" w="med" type="none"/>
                <a:tailEnd len="med" w="med" type="none"/>
              </a:ln>
            </p:spPr>
          </p:cxnSp>
          <p:cxnSp>
            <p:nvCxnSpPr>
              <p:cNvPr id="392" name="Google Shape;392;p56"/>
              <p:cNvCxnSpPr/>
              <p:nvPr/>
            </p:nvCxnSpPr>
            <p:spPr>
              <a:xfrm>
                <a:off x="3302347" y="5088069"/>
                <a:ext cx="0" cy="365760"/>
              </a:xfrm>
              <a:prstGeom prst="straightConnector1">
                <a:avLst/>
              </a:prstGeom>
              <a:noFill/>
              <a:ln cap="sq" cmpd="sng" w="22225">
                <a:solidFill>
                  <a:srgbClr val="000000"/>
                </a:solidFill>
                <a:prstDash val="solid"/>
                <a:bevel/>
                <a:headEnd len="med" w="med" type="none"/>
                <a:tailEnd len="med" w="med" type="none"/>
              </a:ln>
            </p:spPr>
          </p:cxnSp>
          <p:cxnSp>
            <p:nvCxnSpPr>
              <p:cNvPr id="393" name="Google Shape;393;p56"/>
              <p:cNvCxnSpPr/>
              <p:nvPr/>
            </p:nvCxnSpPr>
            <p:spPr>
              <a:xfrm>
                <a:off x="4503835" y="5088069"/>
                <a:ext cx="0" cy="365760"/>
              </a:xfrm>
              <a:prstGeom prst="straightConnector1">
                <a:avLst/>
              </a:prstGeom>
              <a:noFill/>
              <a:ln cap="sq" cmpd="sng" w="22225">
                <a:solidFill>
                  <a:srgbClr val="000000"/>
                </a:solidFill>
                <a:prstDash val="solid"/>
                <a:bevel/>
                <a:headEnd len="med" w="med" type="none"/>
                <a:tailEnd len="med" w="med" type="none"/>
              </a:ln>
            </p:spPr>
          </p:cxnSp>
          <p:cxnSp>
            <p:nvCxnSpPr>
              <p:cNvPr id="394" name="Google Shape;394;p56"/>
              <p:cNvCxnSpPr/>
              <p:nvPr/>
            </p:nvCxnSpPr>
            <p:spPr>
              <a:xfrm>
                <a:off x="5750884" y="5088069"/>
                <a:ext cx="0" cy="365760"/>
              </a:xfrm>
              <a:prstGeom prst="straightConnector1">
                <a:avLst/>
              </a:prstGeom>
              <a:noFill/>
              <a:ln cap="sq" cmpd="sng" w="22225">
                <a:solidFill>
                  <a:srgbClr val="000000"/>
                </a:solidFill>
                <a:prstDash val="solid"/>
                <a:bevel/>
                <a:headEnd len="med" w="med" type="none"/>
                <a:tailEnd len="med" w="med" type="none"/>
              </a:ln>
            </p:spPr>
          </p:cxnSp>
          <p:cxnSp>
            <p:nvCxnSpPr>
              <p:cNvPr id="395" name="Google Shape;395;p56"/>
              <p:cNvCxnSpPr/>
              <p:nvPr/>
            </p:nvCxnSpPr>
            <p:spPr>
              <a:xfrm>
                <a:off x="6997933" y="5088069"/>
                <a:ext cx="0" cy="365760"/>
              </a:xfrm>
              <a:prstGeom prst="straightConnector1">
                <a:avLst/>
              </a:prstGeom>
              <a:noFill/>
              <a:ln cap="sq" cmpd="sng" w="22225">
                <a:solidFill>
                  <a:srgbClr val="000000"/>
                </a:solidFill>
                <a:prstDash val="solid"/>
                <a:bevel/>
                <a:headEnd len="med" w="med" type="none"/>
                <a:tailEnd len="med" w="med" type="none"/>
              </a:ln>
            </p:spPr>
          </p:cxnSp>
          <p:grpSp>
            <p:nvGrpSpPr>
              <p:cNvPr id="396" name="Google Shape;396;p56"/>
              <p:cNvGrpSpPr/>
              <p:nvPr/>
            </p:nvGrpSpPr>
            <p:grpSpPr>
              <a:xfrm>
                <a:off x="1417515" y="703131"/>
                <a:ext cx="6324600" cy="4934553"/>
                <a:chOff x="1417515" y="703131"/>
                <a:chExt cx="6324600" cy="4934553"/>
              </a:xfrm>
            </p:grpSpPr>
            <p:cxnSp>
              <p:nvCxnSpPr>
                <p:cNvPr id="397" name="Google Shape;397;p56"/>
                <p:cNvCxnSpPr/>
                <p:nvPr/>
              </p:nvCxnSpPr>
              <p:spPr>
                <a:xfrm>
                  <a:off x="5247582" y="3687699"/>
                  <a:ext cx="2563" cy="1011215"/>
                </a:xfrm>
                <a:prstGeom prst="straightConnector1">
                  <a:avLst/>
                </a:prstGeom>
                <a:noFill/>
                <a:ln cap="sq" cmpd="sng" w="22225">
                  <a:solidFill>
                    <a:srgbClr val="000000"/>
                  </a:solidFill>
                  <a:prstDash val="solid"/>
                  <a:bevel/>
                  <a:headEnd len="med" w="med" type="none"/>
                  <a:tailEnd len="med" w="med" type="none"/>
                </a:ln>
              </p:spPr>
            </p:cxnSp>
            <p:grpSp>
              <p:nvGrpSpPr>
                <p:cNvPr id="398" name="Google Shape;398;p56"/>
                <p:cNvGrpSpPr/>
                <p:nvPr/>
              </p:nvGrpSpPr>
              <p:grpSpPr>
                <a:xfrm>
                  <a:off x="1417515" y="703131"/>
                  <a:ext cx="6324600" cy="4934553"/>
                  <a:chOff x="1524000" y="592664"/>
                  <a:chExt cx="6324600" cy="4934553"/>
                </a:xfrm>
              </p:grpSpPr>
              <p:grpSp>
                <p:nvGrpSpPr>
                  <p:cNvPr id="399" name="Google Shape;399;p56"/>
                  <p:cNvGrpSpPr/>
                  <p:nvPr/>
                </p:nvGrpSpPr>
                <p:grpSpPr>
                  <a:xfrm>
                    <a:off x="3928112" y="592664"/>
                    <a:ext cx="1295547" cy="1252602"/>
                    <a:chOff x="3928112" y="592664"/>
                    <a:chExt cx="1295547" cy="1252602"/>
                  </a:xfrm>
                </p:grpSpPr>
                <p:grpSp>
                  <p:nvGrpSpPr>
                    <p:cNvPr id="400" name="Google Shape;400;p56"/>
                    <p:cNvGrpSpPr/>
                    <p:nvPr/>
                  </p:nvGrpSpPr>
                  <p:grpSpPr>
                    <a:xfrm>
                      <a:off x="3932238" y="1066800"/>
                      <a:ext cx="1279525" cy="778466"/>
                      <a:chOff x="4267200" y="1066800"/>
                      <a:chExt cx="1279525" cy="778466"/>
                    </a:xfrm>
                  </p:grpSpPr>
                  <p:cxnSp>
                    <p:nvCxnSpPr>
                      <p:cNvPr id="401" name="Google Shape;401;p56"/>
                      <p:cNvCxnSpPr/>
                      <p:nvPr/>
                    </p:nvCxnSpPr>
                    <p:spPr>
                      <a:xfrm>
                        <a:off x="4906962" y="1095376"/>
                        <a:ext cx="0" cy="749890"/>
                      </a:xfrm>
                      <a:prstGeom prst="straightConnector1">
                        <a:avLst/>
                      </a:prstGeom>
                      <a:noFill/>
                      <a:ln cap="sq" cmpd="sng" w="22225">
                        <a:solidFill>
                          <a:srgbClr val="000000"/>
                        </a:solidFill>
                        <a:prstDash val="solid"/>
                        <a:bevel/>
                        <a:headEnd len="med" w="med" type="none"/>
                        <a:tailEnd len="med" w="med" type="none"/>
                      </a:ln>
                    </p:spPr>
                  </p:cxnSp>
                  <p:sp>
                    <p:nvSpPr>
                      <p:cNvPr id="402" name="Google Shape;402;p56"/>
                      <p:cNvSpPr txBox="1"/>
                      <p:nvPr/>
                    </p:nvSpPr>
                    <p:spPr>
                      <a:xfrm>
                        <a:off x="4267200" y="1066800"/>
                        <a:ext cx="1279525" cy="457200"/>
                      </a:xfrm>
                      <a:prstGeom prst="rect">
                        <a:avLst/>
                      </a:prstGeom>
                      <a:solidFill>
                        <a:srgbClr val="003399"/>
                      </a:solidFill>
                      <a:ln cap="flat" cmpd="sng" w="22225">
                        <a:solidFill>
                          <a:srgbClr val="000000"/>
                        </a:solidFill>
                        <a:prstDash val="solid"/>
                        <a:miter lim="800000"/>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PAPM</a:t>
                        </a:r>
                        <a:endParaRPr/>
                      </a:p>
                    </p:txBody>
                  </p:sp>
                </p:grpSp>
                <p:sp>
                  <p:nvSpPr>
                    <p:cNvPr id="403" name="Google Shape;403;p56"/>
                    <p:cNvSpPr/>
                    <p:nvPr/>
                  </p:nvSpPr>
                  <p:spPr>
                    <a:xfrm>
                      <a:off x="3928112" y="592664"/>
                      <a:ext cx="1295547" cy="46166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T-AGOS(X) </a:t>
                      </a:r>
                      <a:endParaRPr/>
                    </a:p>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Program Office</a:t>
                      </a:r>
                      <a:endParaRPr b="0" i="0" sz="1200" u="none" cap="none" strike="noStrike">
                        <a:solidFill>
                          <a:srgbClr val="000000"/>
                        </a:solidFill>
                        <a:latin typeface="Arial"/>
                        <a:ea typeface="Arial"/>
                        <a:cs typeface="Arial"/>
                        <a:sym typeface="Arial"/>
                      </a:endParaRPr>
                    </a:p>
                  </p:txBody>
                </p:sp>
              </p:grpSp>
              <p:grpSp>
                <p:nvGrpSpPr>
                  <p:cNvPr id="404" name="Google Shape;404;p56"/>
                  <p:cNvGrpSpPr/>
                  <p:nvPr/>
                </p:nvGrpSpPr>
                <p:grpSpPr>
                  <a:xfrm>
                    <a:off x="1524000" y="1627690"/>
                    <a:ext cx="6324600" cy="3899527"/>
                    <a:chOff x="1524000" y="1627690"/>
                    <a:chExt cx="6324600" cy="3899527"/>
                  </a:xfrm>
                </p:grpSpPr>
                <p:sp>
                  <p:nvSpPr>
                    <p:cNvPr id="405" name="Google Shape;405;p56"/>
                    <p:cNvSpPr/>
                    <p:nvPr/>
                  </p:nvSpPr>
                  <p:spPr>
                    <a:xfrm>
                      <a:off x="4647257" y="1627690"/>
                      <a:ext cx="405880"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BFM</a:t>
                      </a:r>
                      <a:endParaRPr b="0" i="0" sz="1800" u="none" cap="none" strike="noStrike">
                        <a:solidFill>
                          <a:srgbClr val="000000"/>
                        </a:solidFill>
                        <a:latin typeface="Arial"/>
                        <a:ea typeface="Arial"/>
                        <a:cs typeface="Arial"/>
                        <a:sym typeface="Arial"/>
                      </a:endParaRPr>
                    </a:p>
                  </p:txBody>
                </p:sp>
                <p:sp>
                  <p:nvSpPr>
                    <p:cNvPr id="406" name="Google Shape;406;p56"/>
                    <p:cNvSpPr/>
                    <p:nvPr/>
                  </p:nvSpPr>
                  <p:spPr>
                    <a:xfrm>
                      <a:off x="5868146" y="1627690"/>
                      <a:ext cx="344966"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ILS</a:t>
                      </a:r>
                      <a:endParaRPr b="0" i="0" sz="1800" u="none" cap="none" strike="noStrike">
                        <a:solidFill>
                          <a:srgbClr val="000000"/>
                        </a:solidFill>
                        <a:latin typeface="Arial"/>
                        <a:ea typeface="Arial"/>
                        <a:cs typeface="Arial"/>
                        <a:sym typeface="Arial"/>
                      </a:endParaRPr>
                    </a:p>
                  </p:txBody>
                </p:sp>
                <p:sp>
                  <p:nvSpPr>
                    <p:cNvPr id="407" name="Google Shape;407;p56"/>
                    <p:cNvSpPr/>
                    <p:nvPr/>
                  </p:nvSpPr>
                  <p:spPr>
                    <a:xfrm>
                      <a:off x="7026902" y="1627690"/>
                      <a:ext cx="396262"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CSS</a:t>
                      </a:r>
                      <a:endParaRPr b="0" i="0" sz="1800" u="none" cap="none" strike="noStrike">
                        <a:solidFill>
                          <a:srgbClr val="000000"/>
                        </a:solidFill>
                        <a:latin typeface="Arial"/>
                        <a:ea typeface="Arial"/>
                        <a:cs typeface="Arial"/>
                        <a:sym typeface="Arial"/>
                      </a:endParaRPr>
                    </a:p>
                  </p:txBody>
                </p:sp>
                <p:sp>
                  <p:nvSpPr>
                    <p:cNvPr id="408" name="Google Shape;408;p56"/>
                    <p:cNvSpPr/>
                    <p:nvPr/>
                  </p:nvSpPr>
                  <p:spPr>
                    <a:xfrm>
                      <a:off x="2603106" y="3331689"/>
                      <a:ext cx="663964"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Contracts</a:t>
                      </a:r>
                      <a:endParaRPr b="0" i="0" sz="800" u="none" cap="none" strike="noStrike">
                        <a:solidFill>
                          <a:srgbClr val="000000"/>
                        </a:solidFill>
                        <a:latin typeface="Arial"/>
                        <a:ea typeface="Arial"/>
                        <a:cs typeface="Arial"/>
                        <a:sym typeface="Arial"/>
                      </a:endParaRPr>
                    </a:p>
                  </p:txBody>
                </p:sp>
                <p:sp>
                  <p:nvSpPr>
                    <p:cNvPr id="409" name="Google Shape;409;p56"/>
                    <p:cNvSpPr/>
                    <p:nvPr/>
                  </p:nvSpPr>
                  <p:spPr>
                    <a:xfrm>
                      <a:off x="3736290" y="3331689"/>
                      <a:ext cx="779381"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Engineering</a:t>
                      </a:r>
                      <a:endParaRPr b="0" i="0" sz="800" u="none" cap="none" strike="noStrike">
                        <a:solidFill>
                          <a:srgbClr val="000000"/>
                        </a:solidFill>
                        <a:latin typeface="Arial"/>
                        <a:ea typeface="Arial"/>
                        <a:cs typeface="Arial"/>
                        <a:sym typeface="Arial"/>
                      </a:endParaRPr>
                    </a:p>
                  </p:txBody>
                </p:sp>
                <p:sp>
                  <p:nvSpPr>
                    <p:cNvPr id="410" name="Google Shape;410;p56"/>
                    <p:cNvSpPr/>
                    <p:nvPr/>
                  </p:nvSpPr>
                  <p:spPr>
                    <a:xfrm>
                      <a:off x="4844632" y="3331689"/>
                      <a:ext cx="1021433"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Mission Systems</a:t>
                      </a:r>
                      <a:endParaRPr b="0" i="0" sz="800" u="none" cap="none" strike="noStrike">
                        <a:solidFill>
                          <a:srgbClr val="000000"/>
                        </a:solidFill>
                        <a:latin typeface="Arial"/>
                        <a:ea typeface="Arial"/>
                        <a:cs typeface="Arial"/>
                        <a:sym typeface="Arial"/>
                      </a:endParaRPr>
                    </a:p>
                  </p:txBody>
                </p:sp>
                <p:sp>
                  <p:nvSpPr>
                    <p:cNvPr id="411" name="Google Shape;411;p56"/>
                    <p:cNvSpPr/>
                    <p:nvPr/>
                  </p:nvSpPr>
                  <p:spPr>
                    <a:xfrm>
                      <a:off x="6208179" y="3331689"/>
                      <a:ext cx="801823" cy="2154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MSC Liaison</a:t>
                      </a:r>
                      <a:endParaRPr b="0" i="0" sz="800" u="none" cap="none" strike="noStrike">
                        <a:solidFill>
                          <a:srgbClr val="000000"/>
                        </a:solidFill>
                        <a:latin typeface="Arial"/>
                        <a:ea typeface="Arial"/>
                        <a:cs typeface="Arial"/>
                        <a:sym typeface="Arial"/>
                      </a:endParaRPr>
                    </a:p>
                  </p:txBody>
                </p:sp>
                <p:grpSp>
                  <p:nvGrpSpPr>
                    <p:cNvPr id="412" name="Google Shape;412;p56"/>
                    <p:cNvGrpSpPr/>
                    <p:nvPr/>
                  </p:nvGrpSpPr>
                  <p:grpSpPr>
                    <a:xfrm>
                      <a:off x="1524000" y="1845265"/>
                      <a:ext cx="6324600" cy="3681952"/>
                      <a:chOff x="1524000" y="1845265"/>
                      <a:chExt cx="6324600" cy="3681952"/>
                    </a:xfrm>
                  </p:grpSpPr>
                  <p:grpSp>
                    <p:nvGrpSpPr>
                      <p:cNvPr id="413" name="Google Shape;413;p56"/>
                      <p:cNvGrpSpPr/>
                      <p:nvPr/>
                    </p:nvGrpSpPr>
                    <p:grpSpPr>
                      <a:xfrm>
                        <a:off x="1524000" y="1845265"/>
                        <a:ext cx="6324600" cy="3681952"/>
                        <a:chOff x="1524000" y="1845265"/>
                        <a:chExt cx="6324600" cy="3681952"/>
                      </a:xfrm>
                    </p:grpSpPr>
                    <p:grpSp>
                      <p:nvGrpSpPr>
                        <p:cNvPr id="414" name="Google Shape;414;p56"/>
                        <p:cNvGrpSpPr/>
                        <p:nvPr/>
                      </p:nvGrpSpPr>
                      <p:grpSpPr>
                        <a:xfrm>
                          <a:off x="1524000" y="1845265"/>
                          <a:ext cx="6324600" cy="3681952"/>
                          <a:chOff x="1524000" y="1845265"/>
                          <a:chExt cx="6324600" cy="3681952"/>
                        </a:xfrm>
                      </p:grpSpPr>
                      <p:grpSp>
                        <p:nvGrpSpPr>
                          <p:cNvPr id="415" name="Google Shape;415;p56"/>
                          <p:cNvGrpSpPr/>
                          <p:nvPr/>
                        </p:nvGrpSpPr>
                        <p:grpSpPr>
                          <a:xfrm>
                            <a:off x="1524000" y="1845265"/>
                            <a:ext cx="6324600" cy="3681952"/>
                            <a:chOff x="1485900" y="1879600"/>
                            <a:chExt cx="6324600" cy="3681952"/>
                          </a:xfrm>
                        </p:grpSpPr>
                        <p:cxnSp>
                          <p:nvCxnSpPr>
                            <p:cNvPr id="416" name="Google Shape;416;p56"/>
                            <p:cNvCxnSpPr/>
                            <p:nvPr/>
                          </p:nvCxnSpPr>
                          <p:spPr>
                            <a:xfrm>
                              <a:off x="7192746" y="1889124"/>
                              <a:ext cx="0" cy="1071563"/>
                            </a:xfrm>
                            <a:prstGeom prst="straightConnector1">
                              <a:avLst/>
                            </a:prstGeom>
                            <a:noFill/>
                            <a:ln cap="sq" cmpd="sng" w="22225">
                              <a:solidFill>
                                <a:srgbClr val="000000"/>
                              </a:solidFill>
                              <a:prstDash val="solid"/>
                              <a:bevel/>
                              <a:headEnd len="med" w="med" type="none"/>
                              <a:tailEnd len="med" w="med" type="none"/>
                            </a:ln>
                          </p:spPr>
                        </p:cxnSp>
                        <p:grpSp>
                          <p:nvGrpSpPr>
                            <p:cNvPr id="417" name="Google Shape;417;p56"/>
                            <p:cNvGrpSpPr/>
                            <p:nvPr/>
                          </p:nvGrpSpPr>
                          <p:grpSpPr>
                            <a:xfrm>
                              <a:off x="1485900" y="1879600"/>
                              <a:ext cx="6324600" cy="3681952"/>
                              <a:chOff x="1485900" y="1879600"/>
                              <a:chExt cx="6324600" cy="3681952"/>
                            </a:xfrm>
                          </p:grpSpPr>
                          <p:cxnSp>
                            <p:nvCxnSpPr>
                              <p:cNvPr id="418" name="Google Shape;418;p56"/>
                              <p:cNvCxnSpPr/>
                              <p:nvPr/>
                            </p:nvCxnSpPr>
                            <p:spPr>
                              <a:xfrm>
                                <a:off x="2895707" y="3610506"/>
                                <a:ext cx="2563" cy="1011215"/>
                              </a:xfrm>
                              <a:prstGeom prst="straightConnector1">
                                <a:avLst/>
                              </a:prstGeom>
                              <a:noFill/>
                              <a:ln cap="sq" cmpd="sng" w="22225">
                                <a:solidFill>
                                  <a:srgbClr val="000000"/>
                                </a:solidFill>
                                <a:prstDash val="solid"/>
                                <a:bevel/>
                                <a:headEnd len="med" w="med" type="none"/>
                                <a:tailEnd len="med" w="med" type="none"/>
                              </a:ln>
                            </p:spPr>
                          </p:cxnSp>
                          <p:grpSp>
                            <p:nvGrpSpPr>
                              <p:cNvPr id="419" name="Google Shape;419;p56"/>
                              <p:cNvGrpSpPr/>
                              <p:nvPr/>
                            </p:nvGrpSpPr>
                            <p:grpSpPr>
                              <a:xfrm>
                                <a:off x="1485900" y="1879600"/>
                                <a:ext cx="6324600" cy="3681952"/>
                                <a:chOff x="1485900" y="1879600"/>
                                <a:chExt cx="6324600" cy="3681952"/>
                              </a:xfrm>
                            </p:grpSpPr>
                            <p:cxnSp>
                              <p:nvCxnSpPr>
                                <p:cNvPr id="420" name="Google Shape;420;p56"/>
                                <p:cNvCxnSpPr/>
                                <p:nvPr/>
                              </p:nvCxnSpPr>
                              <p:spPr>
                                <a:xfrm>
                                  <a:off x="2204599" y="5011869"/>
                                  <a:ext cx="4861719" cy="0"/>
                                </a:xfrm>
                                <a:prstGeom prst="straightConnector1">
                                  <a:avLst/>
                                </a:prstGeom>
                                <a:noFill/>
                                <a:ln cap="flat" cmpd="sng" w="22225">
                                  <a:solidFill>
                                    <a:srgbClr val="000000"/>
                                  </a:solidFill>
                                  <a:prstDash val="solid"/>
                                  <a:round/>
                                  <a:headEnd len="sm" w="sm" type="none"/>
                                  <a:tailEnd len="sm" w="sm" type="none"/>
                                </a:ln>
                              </p:spPr>
                            </p:cxnSp>
                            <p:grpSp>
                              <p:nvGrpSpPr>
                                <p:cNvPr id="421" name="Google Shape;421;p56"/>
                                <p:cNvGrpSpPr/>
                                <p:nvPr/>
                              </p:nvGrpSpPr>
                              <p:grpSpPr>
                                <a:xfrm>
                                  <a:off x="1485900" y="1879600"/>
                                  <a:ext cx="6324600" cy="3681952"/>
                                  <a:chOff x="1485900" y="1879600"/>
                                  <a:chExt cx="6324600" cy="3681952"/>
                                </a:xfrm>
                              </p:grpSpPr>
                              <p:grpSp>
                                <p:nvGrpSpPr>
                                  <p:cNvPr id="422" name="Google Shape;422;p56"/>
                                  <p:cNvGrpSpPr/>
                                  <p:nvPr/>
                                </p:nvGrpSpPr>
                                <p:grpSpPr>
                                  <a:xfrm>
                                    <a:off x="1485900" y="1879600"/>
                                    <a:ext cx="6324600" cy="3681952"/>
                                    <a:chOff x="1485900" y="1879600"/>
                                    <a:chExt cx="6324600" cy="3681952"/>
                                  </a:xfrm>
                                </p:grpSpPr>
                                <p:sp>
                                  <p:nvSpPr>
                                    <p:cNvPr id="423" name="Google Shape;423;p56"/>
                                    <p:cNvSpPr txBox="1"/>
                                    <p:nvPr/>
                                  </p:nvSpPr>
                                  <p:spPr>
                                    <a:xfrm>
                                      <a:off x="1711885" y="5104352"/>
                                      <a:ext cx="1005840" cy="457200"/>
                                    </a:xfrm>
                                    <a:prstGeom prst="rect">
                                      <a:avLst/>
                                    </a:prstGeom>
                                    <a:solidFill>
                                      <a:srgbClr val="00B0F0"/>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Design Integration Manager</a:t>
                                      </a:r>
                                      <a:endParaRPr/>
                                    </a:p>
                                  </p:txBody>
                                </p:sp>
                                <p:grpSp>
                                  <p:nvGrpSpPr>
                                    <p:cNvPr id="424" name="Google Shape;424;p56"/>
                                    <p:cNvGrpSpPr/>
                                    <p:nvPr/>
                                  </p:nvGrpSpPr>
                                  <p:grpSpPr>
                                    <a:xfrm>
                                      <a:off x="1485900" y="1879600"/>
                                      <a:ext cx="6324600" cy="3681952"/>
                                      <a:chOff x="1485900" y="1879600"/>
                                      <a:chExt cx="6324600" cy="3681952"/>
                                    </a:xfrm>
                                  </p:grpSpPr>
                                  <p:grpSp>
                                    <p:nvGrpSpPr>
                                      <p:cNvPr id="425" name="Google Shape;425;p56"/>
                                      <p:cNvGrpSpPr/>
                                      <p:nvPr/>
                                    </p:nvGrpSpPr>
                                    <p:grpSpPr>
                                      <a:xfrm>
                                        <a:off x="1485900" y="1879600"/>
                                        <a:ext cx="6324600" cy="3132269"/>
                                        <a:chOff x="1485900" y="1879600"/>
                                        <a:chExt cx="6324600" cy="3132269"/>
                                      </a:xfrm>
                                    </p:grpSpPr>
                                    <p:cxnSp>
                                      <p:nvCxnSpPr>
                                        <p:cNvPr id="426" name="Google Shape;426;p56"/>
                                        <p:cNvCxnSpPr/>
                                        <p:nvPr/>
                                      </p:nvCxnSpPr>
                                      <p:spPr>
                                        <a:xfrm>
                                          <a:off x="4087880" y="3620965"/>
                                          <a:ext cx="0" cy="1390904"/>
                                        </a:xfrm>
                                        <a:prstGeom prst="straightConnector1">
                                          <a:avLst/>
                                        </a:prstGeom>
                                        <a:noFill/>
                                        <a:ln cap="sq" cmpd="sng" w="22225">
                                          <a:solidFill>
                                            <a:srgbClr val="000000"/>
                                          </a:solidFill>
                                          <a:prstDash val="solid"/>
                                          <a:bevel/>
                                          <a:headEnd len="med" w="med" type="none"/>
                                          <a:tailEnd len="med" w="med" type="none"/>
                                        </a:ln>
                                      </p:spPr>
                                    </p:cxnSp>
                                    <p:grpSp>
                                      <p:nvGrpSpPr>
                                        <p:cNvPr id="427" name="Google Shape;427;p56"/>
                                        <p:cNvGrpSpPr/>
                                        <p:nvPr/>
                                      </p:nvGrpSpPr>
                                      <p:grpSpPr>
                                        <a:xfrm>
                                          <a:off x="1485900" y="1879600"/>
                                          <a:ext cx="6324600" cy="2921068"/>
                                          <a:chOff x="1485900" y="1879600"/>
                                          <a:chExt cx="6324600" cy="2921068"/>
                                        </a:xfrm>
                                      </p:grpSpPr>
                                      <p:grpSp>
                                        <p:nvGrpSpPr>
                                          <p:cNvPr id="428" name="Google Shape;428;p56"/>
                                          <p:cNvGrpSpPr/>
                                          <p:nvPr/>
                                        </p:nvGrpSpPr>
                                        <p:grpSpPr>
                                          <a:xfrm>
                                            <a:off x="1485900" y="1879600"/>
                                            <a:ext cx="6324600" cy="2921068"/>
                                            <a:chOff x="1485900" y="1879600"/>
                                            <a:chExt cx="6324600" cy="2921068"/>
                                          </a:xfrm>
                                        </p:grpSpPr>
                                        <p:cxnSp>
                                          <p:nvCxnSpPr>
                                            <p:cNvPr id="429" name="Google Shape;429;p56"/>
                                            <p:cNvCxnSpPr/>
                                            <p:nvPr/>
                                          </p:nvCxnSpPr>
                                          <p:spPr>
                                            <a:xfrm>
                                              <a:off x="6570990" y="3620965"/>
                                              <a:ext cx="0" cy="341435"/>
                                            </a:xfrm>
                                            <a:prstGeom prst="straightConnector1">
                                              <a:avLst/>
                                            </a:prstGeom>
                                            <a:noFill/>
                                            <a:ln cap="sq" cmpd="sng" w="22225">
                                              <a:solidFill>
                                                <a:srgbClr val="000000"/>
                                              </a:solidFill>
                                              <a:prstDash val="solid"/>
                                              <a:bevel/>
                                              <a:headEnd len="med" w="med" type="none"/>
                                              <a:tailEnd len="med" w="med" type="none"/>
                                            </a:ln>
                                          </p:spPr>
                                        </p:cxnSp>
                                        <p:grpSp>
                                          <p:nvGrpSpPr>
                                            <p:cNvPr id="430" name="Google Shape;430;p56"/>
                                            <p:cNvGrpSpPr/>
                                            <p:nvPr/>
                                          </p:nvGrpSpPr>
                                          <p:grpSpPr>
                                            <a:xfrm>
                                              <a:off x="1485900" y="1879600"/>
                                              <a:ext cx="6324600" cy="2921068"/>
                                              <a:chOff x="1485900" y="1879600"/>
                                              <a:chExt cx="6324600" cy="2921068"/>
                                            </a:xfrm>
                                          </p:grpSpPr>
                                          <p:cxnSp>
                                            <p:nvCxnSpPr>
                                              <p:cNvPr id="431" name="Google Shape;431;p56"/>
                                              <p:cNvCxnSpPr/>
                                              <p:nvPr/>
                                            </p:nvCxnSpPr>
                                            <p:spPr>
                                              <a:xfrm>
                                                <a:off x="7810500" y="1993900"/>
                                                <a:ext cx="0" cy="1627065"/>
                                              </a:xfrm>
                                              <a:prstGeom prst="straightConnector1">
                                                <a:avLst/>
                                              </a:prstGeom>
                                              <a:noFill/>
                                              <a:ln cap="flat" cmpd="sng" w="22225">
                                                <a:solidFill>
                                                  <a:srgbClr val="000000"/>
                                                </a:solidFill>
                                                <a:prstDash val="dash"/>
                                                <a:round/>
                                                <a:headEnd len="sm" w="sm" type="none"/>
                                                <a:tailEnd len="sm" w="sm" type="none"/>
                                              </a:ln>
                                            </p:spPr>
                                          </p:cxnSp>
                                          <p:grpSp>
                                            <p:nvGrpSpPr>
                                              <p:cNvPr id="432" name="Google Shape;432;p56"/>
                                              <p:cNvGrpSpPr/>
                                              <p:nvPr/>
                                            </p:nvGrpSpPr>
                                            <p:grpSpPr>
                                              <a:xfrm>
                                                <a:off x="1485900" y="1879600"/>
                                                <a:ext cx="6286500" cy="2921068"/>
                                                <a:chOff x="1485900" y="1879600"/>
                                                <a:chExt cx="6286500" cy="2921068"/>
                                              </a:xfrm>
                                            </p:grpSpPr>
                                            <p:grpSp>
                                              <p:nvGrpSpPr>
                                                <p:cNvPr id="433" name="Google Shape;433;p56"/>
                                                <p:cNvGrpSpPr/>
                                                <p:nvPr/>
                                              </p:nvGrpSpPr>
                                              <p:grpSpPr>
                                                <a:xfrm>
                                                  <a:off x="1485900" y="1879600"/>
                                                  <a:ext cx="6286500" cy="2921068"/>
                                                  <a:chOff x="1485900" y="1879600"/>
                                                  <a:chExt cx="6286500" cy="2921068"/>
                                                </a:xfrm>
                                              </p:grpSpPr>
                                              <p:cxnSp>
                                                <p:nvCxnSpPr>
                                                  <p:cNvPr id="434" name="Google Shape;434;p56"/>
                                                  <p:cNvCxnSpPr/>
                                                  <p:nvPr/>
                                                </p:nvCxnSpPr>
                                                <p:spPr>
                                                  <a:xfrm>
                                                    <a:off x="1485900" y="3615735"/>
                                                    <a:ext cx="6286500" cy="0"/>
                                                  </a:xfrm>
                                                  <a:prstGeom prst="straightConnector1">
                                                    <a:avLst/>
                                                  </a:prstGeom>
                                                  <a:noFill/>
                                                  <a:ln cap="flat" cmpd="sng" w="22225">
                                                    <a:solidFill>
                                                      <a:srgbClr val="000000"/>
                                                    </a:solidFill>
                                                    <a:prstDash val="dash"/>
                                                    <a:round/>
                                                    <a:headEnd len="med" w="med" type="none"/>
                                                    <a:tailEnd len="med" w="med" type="none"/>
                                                  </a:ln>
                                                </p:spPr>
                                              </p:cxnSp>
                                              <p:cxnSp>
                                                <p:nvCxnSpPr>
                                                  <p:cNvPr id="435" name="Google Shape;435;p56"/>
                                                  <p:cNvCxnSpPr/>
                                                  <p:nvPr/>
                                                </p:nvCxnSpPr>
                                                <p:spPr>
                                                  <a:xfrm>
                                                    <a:off x="1485900" y="1993900"/>
                                                    <a:ext cx="6286500" cy="0"/>
                                                  </a:xfrm>
                                                  <a:prstGeom prst="straightConnector1">
                                                    <a:avLst/>
                                                  </a:prstGeom>
                                                  <a:noFill/>
                                                  <a:ln cap="flat" cmpd="sng" w="22225">
                                                    <a:solidFill>
                                                      <a:srgbClr val="000000"/>
                                                    </a:solidFill>
                                                    <a:prstDash val="dash"/>
                                                    <a:round/>
                                                    <a:headEnd len="sm" w="sm" type="none"/>
                                                    <a:tailEnd len="sm" w="sm" type="none"/>
                                                  </a:ln>
                                                </p:spPr>
                                              </p:cxnSp>
                                              <p:cxnSp>
                                                <p:nvCxnSpPr>
                                                  <p:cNvPr id="436" name="Google Shape;436;p56"/>
                                                  <p:cNvCxnSpPr/>
                                                  <p:nvPr/>
                                                </p:nvCxnSpPr>
                                                <p:spPr>
                                                  <a:xfrm>
                                                    <a:off x="1485900" y="2028825"/>
                                                    <a:ext cx="0" cy="1592140"/>
                                                  </a:xfrm>
                                                  <a:prstGeom prst="straightConnector1">
                                                    <a:avLst/>
                                                  </a:prstGeom>
                                                  <a:noFill/>
                                                  <a:ln cap="flat" cmpd="sng" w="22225">
                                                    <a:solidFill>
                                                      <a:srgbClr val="000000"/>
                                                    </a:solidFill>
                                                    <a:prstDash val="dash"/>
                                                    <a:round/>
                                                    <a:headEnd len="sm" w="sm" type="none"/>
                                                    <a:tailEnd len="sm" w="sm" type="none"/>
                                                  </a:ln>
                                                </p:spPr>
                                              </p:cxnSp>
                                              <p:cxnSp>
                                                <p:nvCxnSpPr>
                                                  <p:cNvPr id="437" name="Google Shape;437;p56"/>
                                                  <p:cNvCxnSpPr/>
                                                  <p:nvPr/>
                                                </p:nvCxnSpPr>
                                                <p:spPr>
                                                  <a:xfrm>
                                                    <a:off x="3360738" y="1887538"/>
                                                    <a:ext cx="0" cy="1073150"/>
                                                  </a:xfrm>
                                                  <a:prstGeom prst="straightConnector1">
                                                    <a:avLst/>
                                                  </a:prstGeom>
                                                  <a:noFill/>
                                                  <a:ln cap="sq" cmpd="sng" w="22225">
                                                    <a:solidFill>
                                                      <a:srgbClr val="000000"/>
                                                    </a:solidFill>
                                                    <a:prstDash val="solid"/>
                                                    <a:bevel/>
                                                    <a:headEnd len="med" w="med" type="none"/>
                                                    <a:tailEnd len="med" w="med" type="none"/>
                                                  </a:ln>
                                                </p:spPr>
                                              </p:cxnSp>
                                              <p:cxnSp>
                                                <p:nvCxnSpPr>
                                                  <p:cNvPr id="438" name="Google Shape;438;p56"/>
                                                  <p:cNvCxnSpPr/>
                                                  <p:nvPr/>
                                                </p:nvCxnSpPr>
                                                <p:spPr>
                                                  <a:xfrm>
                                                    <a:off x="6002529" y="1879600"/>
                                                    <a:ext cx="0" cy="1081088"/>
                                                  </a:xfrm>
                                                  <a:prstGeom prst="straightConnector1">
                                                    <a:avLst/>
                                                  </a:prstGeom>
                                                  <a:noFill/>
                                                  <a:ln cap="sq" cmpd="sng" w="22225">
                                                    <a:solidFill>
                                                      <a:srgbClr val="000000"/>
                                                    </a:solidFill>
                                                    <a:prstDash val="solid"/>
                                                    <a:bevel/>
                                                    <a:headEnd len="med" w="med" type="none"/>
                                                    <a:tailEnd len="med" w="med" type="none"/>
                                                  </a:ln>
                                                </p:spPr>
                                              </p:cxnSp>
                                              <p:cxnSp>
                                                <p:nvCxnSpPr>
                                                  <p:cNvPr id="439" name="Google Shape;439;p56"/>
                                                  <p:cNvCxnSpPr/>
                                                  <p:nvPr/>
                                                </p:nvCxnSpPr>
                                                <p:spPr>
                                                  <a:xfrm>
                                                    <a:off x="4815522" y="1887538"/>
                                                    <a:ext cx="0" cy="1225550"/>
                                                  </a:xfrm>
                                                  <a:prstGeom prst="straightConnector1">
                                                    <a:avLst/>
                                                  </a:prstGeom>
                                                  <a:noFill/>
                                                  <a:ln cap="sq" cmpd="sng" w="22225">
                                                    <a:solidFill>
                                                      <a:srgbClr val="000000"/>
                                                    </a:solidFill>
                                                    <a:prstDash val="solid"/>
                                                    <a:bevel/>
                                                    <a:headEnd len="med" w="med" type="none"/>
                                                    <a:tailEnd len="med" w="med" type="none"/>
                                                  </a:ln>
                                                </p:spPr>
                                              </p:cxnSp>
                                              <p:sp>
                                                <p:nvSpPr>
                                                  <p:cNvPr id="440" name="Google Shape;440;p56"/>
                                                  <p:cNvSpPr/>
                                                  <p:nvPr/>
                                                </p:nvSpPr>
                                                <p:spPr>
                                                  <a:xfrm>
                                                    <a:off x="4791786" y="4343468"/>
                                                    <a:ext cx="1050925" cy="457200"/>
                                                  </a:xfrm>
                                                  <a:prstGeom prst="rect">
                                                    <a:avLst/>
                                                  </a:prstGeom>
                                                  <a:solidFill>
                                                    <a:srgbClr val="C00000"/>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800"/>
                                                      <a:buFont typeface="Arial"/>
                                                      <a:buNone/>
                                                    </a:pPr>
                                                    <a:r>
                                                      <a:t/>
                                                    </a:r>
                                                    <a:endParaRPr b="1" i="0" sz="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SPAWAR Liaison</a:t>
                                                    </a:r>
                                                    <a:endParaRPr/>
                                                  </a:p>
                                                  <a:p>
                                                    <a:pPr indent="0" lvl="0" marL="0" marR="0" rtl="0" algn="ctr">
                                                      <a:lnSpc>
                                                        <a:spcPct val="100000"/>
                                                      </a:lnSpc>
                                                      <a:spcBef>
                                                        <a:spcPts val="0"/>
                                                      </a:spcBef>
                                                      <a:spcAft>
                                                        <a:spcPts val="0"/>
                                                      </a:spcAft>
                                                      <a:buClr>
                                                        <a:schemeClr val="dk1"/>
                                                      </a:buClr>
                                                      <a:buSzPts val="800"/>
                                                      <a:buFont typeface="Arial"/>
                                                      <a:buNone/>
                                                    </a:pPr>
                                                    <a:r>
                                                      <a:t/>
                                                    </a:r>
                                                    <a:endParaRPr b="0" i="0" sz="800" u="none" cap="none" strike="noStrike">
                                                      <a:solidFill>
                                                        <a:srgbClr val="000000"/>
                                                      </a:solidFill>
                                                      <a:latin typeface="Arial"/>
                                                      <a:ea typeface="Arial"/>
                                                      <a:cs typeface="Arial"/>
                                                      <a:sym typeface="Arial"/>
                                                    </a:endParaRPr>
                                                  </a:p>
                                                </p:txBody>
                                              </p:sp>
                                              <p:cxnSp>
                                                <p:nvCxnSpPr>
                                                  <p:cNvPr id="441" name="Google Shape;441;p56"/>
                                                  <p:cNvCxnSpPr/>
                                                  <p:nvPr/>
                                                </p:nvCxnSpPr>
                                                <p:spPr>
                                                  <a:xfrm>
                                                    <a:off x="2141538" y="1879600"/>
                                                    <a:ext cx="0" cy="1081088"/>
                                                  </a:xfrm>
                                                  <a:prstGeom prst="straightConnector1">
                                                    <a:avLst/>
                                                  </a:prstGeom>
                                                  <a:noFill/>
                                                  <a:ln cap="sq" cmpd="sng" w="22225">
                                                    <a:solidFill>
                                                      <a:srgbClr val="000000"/>
                                                    </a:solidFill>
                                                    <a:prstDash val="solid"/>
                                                    <a:bevel/>
                                                    <a:headEnd len="med" w="med" type="none"/>
                                                    <a:tailEnd len="med" w="med" type="none"/>
                                                  </a:ln>
                                                </p:spPr>
                                              </p:cxnSp>
                                              <p:cxnSp>
                                                <p:nvCxnSpPr>
                                                  <p:cNvPr id="442" name="Google Shape;442;p56"/>
                                                  <p:cNvCxnSpPr/>
                                                  <p:nvPr/>
                                                </p:nvCxnSpPr>
                                                <p:spPr>
                                                  <a:xfrm>
                                                    <a:off x="2141538" y="1879600"/>
                                                    <a:ext cx="5051424" cy="0"/>
                                                  </a:xfrm>
                                                  <a:prstGeom prst="straightConnector1">
                                                    <a:avLst/>
                                                  </a:prstGeom>
                                                  <a:noFill/>
                                                  <a:ln cap="flat" cmpd="sng" w="22225">
                                                    <a:solidFill>
                                                      <a:srgbClr val="000000"/>
                                                    </a:solidFill>
                                                    <a:prstDash val="solid"/>
                                                    <a:round/>
                                                    <a:headEnd len="sm" w="sm" type="none"/>
                                                    <a:tailEnd len="sm" w="sm" type="none"/>
                                                  </a:ln>
                                                </p:spPr>
                                              </p:cxnSp>
                                              <p:sp>
                                                <p:nvSpPr>
                                                  <p:cNvPr id="443" name="Google Shape;443;p56"/>
                                                  <p:cNvSpPr/>
                                                  <p:nvPr/>
                                                </p:nvSpPr>
                                                <p:spPr>
                                                  <a:xfrm>
                                                    <a:off x="4791786" y="3706046"/>
                                                    <a:ext cx="1050925" cy="457200"/>
                                                  </a:xfrm>
                                                  <a:prstGeom prst="rect">
                                                    <a:avLst/>
                                                  </a:prstGeom>
                                                  <a:solidFill>
                                                    <a:srgbClr val="C00000"/>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SURTASS Liaison</a:t>
                                                    </a:r>
                                                    <a:endParaRPr b="0" i="0" sz="800" u="none" cap="none" strike="noStrike">
                                                      <a:solidFill>
                                                        <a:srgbClr val="000000"/>
                                                      </a:solidFill>
                                                      <a:latin typeface="Arial"/>
                                                      <a:ea typeface="Arial"/>
                                                      <a:cs typeface="Arial"/>
                                                      <a:sym typeface="Arial"/>
                                                    </a:endParaRPr>
                                                  </a:p>
                                                </p:txBody>
                                              </p:sp>
                                              <p:sp>
                                                <p:nvSpPr>
                                                  <p:cNvPr id="444" name="Google Shape;444;p56"/>
                                                  <p:cNvSpPr/>
                                                  <p:nvPr/>
                                                </p:nvSpPr>
                                                <p:spPr>
                                                  <a:xfrm>
                                                    <a:off x="6022509" y="3706046"/>
                                                    <a:ext cx="1096962" cy="457200"/>
                                                  </a:xfrm>
                                                  <a:prstGeom prst="rect">
                                                    <a:avLst/>
                                                  </a:prstGeom>
                                                  <a:solidFill>
                                                    <a:srgbClr val="FF6600"/>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MSC Liaison</a:t>
                                                    </a:r>
                                                    <a:endParaRPr b="0" i="0" sz="800" u="none" cap="none" strike="noStrike">
                                                      <a:solidFill>
                                                        <a:srgbClr val="000000"/>
                                                      </a:solidFill>
                                                      <a:latin typeface="Arial"/>
                                                      <a:ea typeface="Arial"/>
                                                      <a:cs typeface="Arial"/>
                                                      <a:sym typeface="Arial"/>
                                                    </a:endParaRPr>
                                                  </a:p>
                                                </p:txBody>
                                              </p:sp>
                                              <p:sp>
                                                <p:nvSpPr>
                                                  <p:cNvPr id="445" name="Google Shape;445;p56"/>
                                                  <p:cNvSpPr txBox="1"/>
                                                  <p:nvPr/>
                                                </p:nvSpPr>
                                                <p:spPr>
                                                  <a:xfrm>
                                                    <a:off x="2858293" y="2115255"/>
                                                    <a:ext cx="1005840" cy="457200"/>
                                                  </a:xfrm>
                                                  <a:prstGeom prst="rect">
                                                    <a:avLst/>
                                                  </a:prstGeom>
                                                  <a:solidFill>
                                                    <a:srgbClr val="003399"/>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APM</a:t>
                                                    </a:r>
                                                    <a:endParaRPr/>
                                                  </a:p>
                                                </p:txBody>
                                              </p:sp>
                                              <p:sp>
                                                <p:nvSpPr>
                                                  <p:cNvPr id="446" name="Google Shape;446;p56"/>
                                                  <p:cNvSpPr txBox="1"/>
                                                  <p:nvPr/>
                                                </p:nvSpPr>
                                                <p:spPr>
                                                  <a:xfrm>
                                                    <a:off x="4312602" y="2115255"/>
                                                    <a:ext cx="1005840" cy="457200"/>
                                                  </a:xfrm>
                                                  <a:prstGeom prst="rect">
                                                    <a:avLst/>
                                                  </a:prstGeom>
                                                  <a:solidFill>
                                                    <a:srgbClr val="003399"/>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BFM</a:t>
                                                    </a:r>
                                                    <a:endParaRPr/>
                                                  </a:p>
                                                </p:txBody>
                                              </p:sp>
                                              <p:sp>
                                                <p:nvSpPr>
                                                  <p:cNvPr id="447" name="Google Shape;447;p56"/>
                                                  <p:cNvSpPr txBox="1"/>
                                                  <p:nvPr/>
                                                </p:nvSpPr>
                                                <p:spPr>
                                                  <a:xfrm>
                                                    <a:off x="1639093" y="2115255"/>
                                                    <a:ext cx="1005840" cy="457200"/>
                                                  </a:xfrm>
                                                  <a:prstGeom prst="rect">
                                                    <a:avLst/>
                                                  </a:prstGeom>
                                                  <a:solidFill>
                                                    <a:srgbClr val="003399"/>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APM </a:t>
                                                    </a:r>
                                                    <a:endParaRPr/>
                                                  </a:p>
                                                </p:txBody>
                                              </p:sp>
                                              <p:sp>
                                                <p:nvSpPr>
                                                  <p:cNvPr id="448" name="Google Shape;448;p56"/>
                                                  <p:cNvSpPr txBox="1"/>
                                                  <p:nvPr/>
                                                </p:nvSpPr>
                                                <p:spPr>
                                                  <a:xfrm>
                                                    <a:off x="5499609" y="2115255"/>
                                                    <a:ext cx="1005840" cy="457200"/>
                                                  </a:xfrm>
                                                  <a:prstGeom prst="rect">
                                                    <a:avLst/>
                                                  </a:prstGeom>
                                                  <a:solidFill>
                                                    <a:srgbClr val="003399"/>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ILS</a:t>
                                                    </a:r>
                                                    <a:endParaRPr/>
                                                  </a:p>
                                                </p:txBody>
                                              </p:sp>
                                            </p:grpSp>
                                            <p:sp>
                                              <p:nvSpPr>
                                                <p:cNvPr id="449" name="Google Shape;449;p56"/>
                                                <p:cNvSpPr txBox="1"/>
                                                <p:nvPr/>
                                              </p:nvSpPr>
                                              <p:spPr>
                                                <a:xfrm>
                                                  <a:off x="2862841" y="2743268"/>
                                                  <a:ext cx="1005840" cy="457200"/>
                                                </a:xfrm>
                                                <a:prstGeom prst="rect">
                                                  <a:avLst/>
                                                </a:prstGeom>
                                                <a:solidFill>
                                                  <a:srgbClr val="003399"/>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PM</a:t>
                                                  </a:r>
                                                  <a:endParaRPr/>
                                                </a:p>
                                              </p:txBody>
                                            </p:sp>
                                            <p:sp>
                                              <p:nvSpPr>
                                                <p:cNvPr id="450" name="Google Shape;450;p56"/>
                                                <p:cNvSpPr txBox="1"/>
                                                <p:nvPr/>
                                              </p:nvSpPr>
                                              <p:spPr>
                                                <a:xfrm>
                                                  <a:off x="1643641" y="2743268"/>
                                                  <a:ext cx="1005840" cy="457200"/>
                                                </a:xfrm>
                                                <a:prstGeom prst="rect">
                                                  <a:avLst/>
                                                </a:prstGeom>
                                                <a:solidFill>
                                                  <a:srgbClr val="003399"/>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PM </a:t>
                                                  </a:r>
                                                  <a:endParaRPr/>
                                                </a:p>
                                              </p:txBody>
                                            </p:sp>
                                          </p:grpSp>
                                        </p:grpSp>
                                      </p:grpSp>
                                      <p:sp>
                                        <p:nvSpPr>
                                          <p:cNvPr id="451" name="Google Shape;451;p56"/>
                                          <p:cNvSpPr txBox="1"/>
                                          <p:nvPr/>
                                        </p:nvSpPr>
                                        <p:spPr>
                                          <a:xfrm>
                                            <a:off x="2393995" y="4343468"/>
                                            <a:ext cx="1005840" cy="457200"/>
                                          </a:xfrm>
                                          <a:prstGeom prst="rect">
                                            <a:avLst/>
                                          </a:prstGeom>
                                          <a:solidFill>
                                            <a:srgbClr val="6600CC"/>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Contract Specialist</a:t>
                                            </a:r>
                                            <a:endParaRPr/>
                                          </a:p>
                                        </p:txBody>
                                      </p:sp>
                                      <p:sp>
                                        <p:nvSpPr>
                                          <p:cNvPr id="452" name="Google Shape;452;p56"/>
                                          <p:cNvSpPr txBox="1"/>
                                          <p:nvPr/>
                                        </p:nvSpPr>
                                        <p:spPr>
                                          <a:xfrm>
                                            <a:off x="3584887" y="4343468"/>
                                            <a:ext cx="1005840" cy="457200"/>
                                          </a:xfrm>
                                          <a:prstGeom prst="rect">
                                            <a:avLst/>
                                          </a:prstGeom>
                                          <a:solidFill>
                                            <a:srgbClr val="00B0F0"/>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Deputy SDM</a:t>
                                            </a:r>
                                            <a:endParaRPr/>
                                          </a:p>
                                        </p:txBody>
                                      </p:sp>
                                    </p:grpSp>
                                    <p:sp>
                                      <p:nvSpPr>
                                        <p:cNvPr id="453" name="Google Shape;453;p56"/>
                                        <p:cNvSpPr txBox="1"/>
                                        <p:nvPr/>
                                      </p:nvSpPr>
                                      <p:spPr>
                                        <a:xfrm>
                                          <a:off x="3584887" y="3706046"/>
                                          <a:ext cx="1005840" cy="457200"/>
                                        </a:xfrm>
                                        <a:prstGeom prst="rect">
                                          <a:avLst/>
                                        </a:prstGeom>
                                        <a:solidFill>
                                          <a:srgbClr val="00B0F0"/>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Ship Design Mgr</a:t>
                                          </a:r>
                                          <a:endParaRPr b="1" i="0" sz="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(SDM)</a:t>
                                          </a:r>
                                          <a:endParaRPr/>
                                        </a:p>
                                      </p:txBody>
                                    </p:sp>
                                  </p:grpSp>
                                  <p:sp>
                                    <p:nvSpPr>
                                      <p:cNvPr id="454" name="Google Shape;454;p56"/>
                                      <p:cNvSpPr txBox="1"/>
                                      <p:nvPr/>
                                    </p:nvSpPr>
                                    <p:spPr>
                                      <a:xfrm>
                                        <a:off x="2867812" y="5104352"/>
                                        <a:ext cx="1005840" cy="457200"/>
                                      </a:xfrm>
                                      <a:prstGeom prst="rect">
                                        <a:avLst/>
                                      </a:prstGeom>
                                      <a:solidFill>
                                        <a:srgbClr val="00B0F0"/>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Hull SEM</a:t>
                                        </a:r>
                                        <a:endParaRPr/>
                                      </a:p>
                                    </p:txBody>
                                  </p:sp>
                                </p:grpSp>
                              </p:grpSp>
                              <p:sp>
                                <p:nvSpPr>
                                  <p:cNvPr id="455" name="Google Shape;455;p56"/>
                                  <p:cNvSpPr txBox="1"/>
                                  <p:nvPr/>
                                </p:nvSpPr>
                                <p:spPr>
                                  <a:xfrm>
                                    <a:off x="2393995" y="3706046"/>
                                    <a:ext cx="1005840" cy="457200"/>
                                  </a:xfrm>
                                  <a:prstGeom prst="rect">
                                    <a:avLst/>
                                  </a:prstGeom>
                                  <a:solidFill>
                                    <a:srgbClr val="6600CC"/>
                                  </a:solidFill>
                                  <a:ln cap="flat" cmpd="sng" w="222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Contracting Officer</a:t>
                                    </a:r>
                                    <a:endParaRPr/>
                                  </a:p>
                                </p:txBody>
                              </p:sp>
                            </p:grpSp>
                          </p:grpSp>
                        </p:grpSp>
                      </p:grpSp>
                      <p:sp>
                        <p:nvSpPr>
                          <p:cNvPr id="456" name="Google Shape;456;p56"/>
                          <p:cNvSpPr/>
                          <p:nvPr/>
                        </p:nvSpPr>
                        <p:spPr>
                          <a:xfrm>
                            <a:off x="4328160" y="2708933"/>
                            <a:ext cx="1050925" cy="457200"/>
                          </a:xfrm>
                          <a:prstGeom prst="flowChartTerminator">
                            <a:avLst/>
                          </a:prstGeom>
                          <a:solidFill>
                            <a:srgbClr val="003399"/>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Financial Support</a:t>
                            </a:r>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CTR</a:t>
                            </a:r>
                            <a:endParaRPr/>
                          </a:p>
                        </p:txBody>
                      </p:sp>
                      <p:sp>
                        <p:nvSpPr>
                          <p:cNvPr id="457" name="Google Shape;457;p56"/>
                          <p:cNvSpPr/>
                          <p:nvPr/>
                        </p:nvSpPr>
                        <p:spPr>
                          <a:xfrm>
                            <a:off x="5515167" y="2708933"/>
                            <a:ext cx="1050925" cy="457200"/>
                          </a:xfrm>
                          <a:prstGeom prst="flowChartTerminator">
                            <a:avLst/>
                          </a:prstGeom>
                          <a:solidFill>
                            <a:srgbClr val="003399"/>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Logistics Analyst</a:t>
                            </a:r>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CTR</a:t>
                            </a:r>
                            <a:endParaRPr/>
                          </a:p>
                        </p:txBody>
                      </p:sp>
                      <p:sp>
                        <p:nvSpPr>
                          <p:cNvPr id="458" name="Google Shape;458;p56"/>
                          <p:cNvSpPr/>
                          <p:nvPr/>
                        </p:nvSpPr>
                        <p:spPr>
                          <a:xfrm>
                            <a:off x="6705384" y="2708933"/>
                            <a:ext cx="1050925" cy="457200"/>
                          </a:xfrm>
                          <a:prstGeom prst="flowChartTerminator">
                            <a:avLst/>
                          </a:prstGeom>
                          <a:solidFill>
                            <a:srgbClr val="003399"/>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Project Support</a:t>
                            </a:r>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CTR</a:t>
                            </a:r>
                            <a:endParaRPr/>
                          </a:p>
                        </p:txBody>
                      </p:sp>
                    </p:grpSp>
                    <p:sp>
                      <p:nvSpPr>
                        <p:cNvPr id="459" name="Google Shape;459;p56"/>
                        <p:cNvSpPr/>
                        <p:nvPr/>
                      </p:nvSpPr>
                      <p:spPr>
                        <a:xfrm>
                          <a:off x="6705384" y="2080920"/>
                          <a:ext cx="1050925" cy="457200"/>
                        </a:xfrm>
                        <a:prstGeom prst="flowChartTerminator">
                          <a:avLst/>
                        </a:prstGeom>
                        <a:solidFill>
                          <a:srgbClr val="003399"/>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CSS</a:t>
                          </a:r>
                          <a:br>
                            <a:rPr b="1" i="0" lang="en-US" sz="800" u="none" cap="none" strike="noStrike">
                              <a:solidFill>
                                <a:srgbClr val="FFFFFF"/>
                              </a:solidFill>
                              <a:latin typeface="Arial"/>
                              <a:ea typeface="Arial"/>
                              <a:cs typeface="Arial"/>
                              <a:sym typeface="Arial"/>
                            </a:rPr>
                          </a:br>
                          <a:r>
                            <a:rPr b="1" i="0" lang="en-US" sz="800" u="none" cap="none" strike="noStrike">
                              <a:solidFill>
                                <a:srgbClr val="FFFFFF"/>
                              </a:solidFill>
                              <a:latin typeface="Arial"/>
                              <a:ea typeface="Arial"/>
                              <a:cs typeface="Arial"/>
                              <a:sym typeface="Arial"/>
                            </a:rPr>
                            <a:t>CTR</a:t>
                          </a:r>
                          <a:endParaRPr/>
                        </a:p>
                      </p:txBody>
                    </p:sp>
                  </p:grpSp>
                  <p:sp>
                    <p:nvSpPr>
                      <p:cNvPr id="460" name="Google Shape;460;p56"/>
                      <p:cNvSpPr/>
                      <p:nvPr/>
                    </p:nvSpPr>
                    <p:spPr>
                      <a:xfrm>
                        <a:off x="4061839" y="5070017"/>
                        <a:ext cx="1096962" cy="457200"/>
                      </a:xfrm>
                      <a:prstGeom prst="flowChartTerminator">
                        <a:avLst/>
                      </a:prstGeom>
                      <a:solidFill>
                        <a:srgbClr val="00B0F0"/>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Machinery SEM</a:t>
                        </a:r>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CTR</a:t>
                        </a:r>
                        <a:endParaRPr b="0" i="0" sz="800" u="none" cap="none" strike="noStrike">
                          <a:solidFill>
                            <a:srgbClr val="000000"/>
                          </a:solidFill>
                          <a:latin typeface="Arial"/>
                          <a:ea typeface="Arial"/>
                          <a:cs typeface="Arial"/>
                          <a:sym typeface="Arial"/>
                        </a:endParaRPr>
                      </a:p>
                    </p:txBody>
                  </p:sp>
                  <p:sp>
                    <p:nvSpPr>
                      <p:cNvPr id="461" name="Google Shape;461;p56"/>
                      <p:cNvSpPr/>
                      <p:nvPr/>
                    </p:nvSpPr>
                    <p:spPr>
                      <a:xfrm>
                        <a:off x="5308888" y="5070017"/>
                        <a:ext cx="1096962" cy="457200"/>
                      </a:xfrm>
                      <a:prstGeom prst="flowChartTerminator">
                        <a:avLst/>
                      </a:prstGeom>
                      <a:solidFill>
                        <a:srgbClr val="00B0F0"/>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Mission SEM</a:t>
                        </a:r>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CTR</a:t>
                        </a:r>
                        <a:endParaRPr b="0" i="0" sz="800" u="none" cap="none" strike="noStrike">
                          <a:solidFill>
                            <a:srgbClr val="000000"/>
                          </a:solidFill>
                          <a:latin typeface="Arial"/>
                          <a:ea typeface="Arial"/>
                          <a:cs typeface="Arial"/>
                          <a:sym typeface="Arial"/>
                        </a:endParaRPr>
                      </a:p>
                    </p:txBody>
                  </p:sp>
                  <p:sp>
                    <p:nvSpPr>
                      <p:cNvPr id="462" name="Google Shape;462;p56"/>
                      <p:cNvSpPr/>
                      <p:nvPr/>
                    </p:nvSpPr>
                    <p:spPr>
                      <a:xfrm>
                        <a:off x="6555937" y="5070017"/>
                        <a:ext cx="1096962" cy="457200"/>
                      </a:xfrm>
                      <a:prstGeom prst="flowChartTerminator">
                        <a:avLst/>
                      </a:prstGeom>
                      <a:solidFill>
                        <a:srgbClr val="00B0F0"/>
                      </a:solidFill>
                      <a:ln cap="flat" cmpd="sng" w="222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Auxiliary SEM</a:t>
                        </a:r>
                        <a:endParaRPr/>
                      </a:p>
                      <a:p>
                        <a:pPr indent="0" lvl="0" marL="0" marR="0" rtl="0" algn="ctr">
                          <a:lnSpc>
                            <a:spcPct val="100000"/>
                          </a:lnSpc>
                          <a:spcBef>
                            <a:spcPts val="0"/>
                          </a:spcBef>
                          <a:spcAft>
                            <a:spcPts val="0"/>
                          </a:spcAft>
                          <a:buClr>
                            <a:srgbClr val="FFFFFF"/>
                          </a:buClr>
                          <a:buSzPts val="800"/>
                          <a:buFont typeface="Arial"/>
                          <a:buNone/>
                        </a:pPr>
                        <a:r>
                          <a:rPr b="1" i="0" lang="en-US" sz="800" u="none" cap="none" strike="noStrike">
                            <a:solidFill>
                              <a:srgbClr val="FFFFFF"/>
                            </a:solidFill>
                            <a:latin typeface="Arial"/>
                            <a:ea typeface="Arial"/>
                            <a:cs typeface="Arial"/>
                            <a:sym typeface="Arial"/>
                          </a:rPr>
                          <a:t>CTR</a:t>
                        </a:r>
                        <a:endParaRPr b="0" i="0" sz="800" u="none" cap="none" strike="noStrike">
                          <a:solidFill>
                            <a:srgbClr val="000000"/>
                          </a:solidFill>
                          <a:latin typeface="Arial"/>
                          <a:ea typeface="Arial"/>
                          <a:cs typeface="Arial"/>
                          <a:sym typeface="Arial"/>
                        </a:endParaRPr>
                      </a:p>
                    </p:txBody>
                  </p:sp>
                </p:grpSp>
              </p:grpSp>
            </p:grpSp>
          </p:grpSp>
        </p:gr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